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5" r:id="rId4"/>
    <p:sldMasterId id="2147483697" r:id="rId5"/>
    <p:sldMasterId id="2147483709" r:id="rId6"/>
    <p:sldMasterId id="2147483721" r:id="rId7"/>
  </p:sldMasterIdLst>
  <p:notesMasterIdLst>
    <p:notesMasterId r:id="rId41"/>
  </p:notesMasterIdLst>
  <p:sldIdLst>
    <p:sldId id="263" r:id="rId8"/>
    <p:sldId id="349" r:id="rId9"/>
    <p:sldId id="979" r:id="rId10"/>
    <p:sldId id="988" r:id="rId11"/>
    <p:sldId id="412" r:id="rId12"/>
    <p:sldId id="407" r:id="rId13"/>
    <p:sldId id="373" r:id="rId14"/>
    <p:sldId id="961" r:id="rId15"/>
    <p:sldId id="1029" r:id="rId16"/>
    <p:sldId id="1025" r:id="rId17"/>
    <p:sldId id="1034" r:id="rId18"/>
    <p:sldId id="1027" r:id="rId19"/>
    <p:sldId id="1030" r:id="rId20"/>
    <p:sldId id="1032" r:id="rId21"/>
    <p:sldId id="1033" r:id="rId22"/>
    <p:sldId id="1028" r:id="rId23"/>
    <p:sldId id="981" r:id="rId24"/>
    <p:sldId id="982" r:id="rId25"/>
    <p:sldId id="983" r:id="rId26"/>
    <p:sldId id="984" r:id="rId27"/>
    <p:sldId id="995" r:id="rId28"/>
    <p:sldId id="994" r:id="rId29"/>
    <p:sldId id="1026" r:id="rId30"/>
    <p:sldId id="986" r:id="rId31"/>
    <p:sldId id="987" r:id="rId32"/>
    <p:sldId id="1023" r:id="rId33"/>
    <p:sldId id="1022" r:id="rId34"/>
    <p:sldId id="1024" r:id="rId35"/>
    <p:sldId id="1021" r:id="rId36"/>
    <p:sldId id="969" r:id="rId37"/>
    <p:sldId id="416" r:id="rId38"/>
    <p:sldId id="970" r:id="rId39"/>
    <p:sldId id="365" r:id="rId4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3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>
          <p15:clr>
            <a:srgbClr val="A4A3A4"/>
          </p15:clr>
        </p15:guide>
        <p15:guide id="2" pos="2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/>
    <p:restoredTop sz="96904"/>
  </p:normalViewPr>
  <p:slideViewPr>
    <p:cSldViewPr showGuides="1">
      <p:cViewPr varScale="1">
        <p:scale>
          <a:sx n="90" d="100"/>
          <a:sy n="90" d="100"/>
        </p:scale>
        <p:origin x="1494" y="84"/>
      </p:cViewPr>
      <p:guideLst>
        <p:guide orient="horz" pos="2204"/>
        <p:guide pos="2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%20X01\17%20&#27861;&#20848;&#35199;&#21333;&#28779;&#32447;&#39033;&#30446;\06%20&#27979;&#35797;&#21608;&#25253;\10%20&#27979;&#35797;&#21608;&#25253;\&#20840;&#23627;&#26234;&#33021;%20&#22885;&#26031;&#38470;&#21518;&#35013;&#38754;&#26495;&#39033;&#30446;&#30828;&#20214;&#27979;&#35797;&#21608;&#25253;%20V1.0-20220727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209398\Desktop\&#27861;&#20848;&#35199;&#29992;&#20363;&#32534;&#20889;_&#29579;&#33521;&#26976;0803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209398\Desktop\&#27861;&#20848;&#35199;&#29992;&#20363;&#32534;&#20889;_&#29579;&#33521;&#26976;0803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209398\Desktop\&#27861;&#20848;&#35199;&#29992;&#20363;&#32534;&#20889;_&#29579;&#33521;&#26976;0803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法兰西关键交付活动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Sheet1!$C$54</c:f>
              <c:strCache>
                <c:ptCount val="1"/>
                <c:pt idx="0">
                  <c:v>数量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B85-45CD-B00B-7285D2007A6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B85-45CD-B00B-7285D2007A6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5B85-45CD-B00B-7285D2007A6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5B85-45CD-B00B-7285D2007A6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5B85-45CD-B00B-7285D2007A6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5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5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5B85-45CD-B00B-7285D2007A6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5B85-45CD-B00B-7285D2007A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Sheet1!$B$55:$B$61</c:f>
              <c:strCache>
                <c:ptCount val="7"/>
                <c:pt idx="0">
                  <c:v>测试策略</c:v>
                </c:pt>
                <c:pt idx="1">
                  <c:v>测试方案</c:v>
                </c:pt>
                <c:pt idx="2">
                  <c:v>测试报告</c:v>
                </c:pt>
                <c:pt idx="3">
                  <c:v>AAR</c:v>
                </c:pt>
                <c:pt idx="4">
                  <c:v>硬件定型报告</c:v>
                </c:pt>
                <c:pt idx="5">
                  <c:v>改进提升</c:v>
                </c:pt>
                <c:pt idx="6">
                  <c:v>硬件测试问题总结</c:v>
                </c:pt>
              </c:strCache>
            </c:strRef>
          </c:cat>
          <c:val>
            <c:numRef>
              <c:f>Sheet1!$C$55:$C$61</c:f>
              <c:numCache>
                <c:formatCode>General</c:formatCode>
                <c:ptCount val="7"/>
                <c:pt idx="0">
                  <c:v>12</c:v>
                </c:pt>
                <c:pt idx="1">
                  <c:v>2</c:v>
                </c:pt>
                <c:pt idx="2">
                  <c:v>87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B85-45CD-B00B-7285D2007A6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96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发现缺陷严重程度分布</a:t>
            </a:r>
          </a:p>
        </c:rich>
      </c:tx>
      <c:layout>
        <c:manualLayout>
          <c:xMode val="edge"/>
          <c:yMode val="edge"/>
          <c:x val="4.3384879725085902E-2"/>
          <c:y val="2.162516382699870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spPr>
            <a:gradFill>
              <a:gsLst>
                <a:gs pos="50000">
                  <a:srgbClr val="EDDADE"/>
                </a:gs>
                <a:gs pos="0">
                  <a:srgbClr val="F3E6E9"/>
                </a:gs>
                <a:gs pos="100000">
                  <a:srgbClr val="E6CDD3"/>
                </a:gs>
              </a:gsLst>
              <a:lin scaled="1"/>
            </a:gradFill>
          </c:spPr>
          <c:dPt>
            <c:idx val="0"/>
            <c:bubble3D val="0"/>
            <c:spPr>
              <a:gradFill>
                <a:gsLst>
                  <a:gs pos="50000">
                    <a:srgbClr val="EDDADE"/>
                  </a:gs>
                  <a:gs pos="0">
                    <a:srgbClr val="F3E6E9"/>
                  </a:gs>
                  <a:gs pos="100000">
                    <a:srgbClr val="E6CDD3"/>
                  </a:gs>
                </a:gsLst>
                <a:lin scaled="1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4F-4CFF-BB07-A8F8815683B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E38B79"/>
                  </a:gs>
                  <a:gs pos="100000">
                    <a:srgbClr val="EA735D"/>
                  </a:gs>
                </a:gsLst>
                <a:lin scaled="1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4F-4CFF-BB07-A8F8815683BB}"/>
              </c:ext>
            </c:extLst>
          </c:dPt>
          <c:dPt>
            <c:idx val="2"/>
            <c:bubble3D val="0"/>
            <c:spPr>
              <a:gradFill>
                <a:gsLst>
                  <a:gs pos="50000">
                    <a:srgbClr val="F9E397"/>
                  </a:gs>
                  <a:gs pos="0">
                    <a:srgbClr val="F9EBB8"/>
                  </a:gs>
                  <a:gs pos="100000">
                    <a:srgbClr val="F8DB75"/>
                  </a:gs>
                </a:gsLst>
                <a:lin scaled="1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4F-4CFF-BB07-A8F8815683BB}"/>
              </c:ext>
            </c:extLst>
          </c:dPt>
          <c:dPt>
            <c:idx val="3"/>
            <c:bubble3D val="0"/>
            <c:spPr>
              <a:gradFill>
                <a:gsLst>
                  <a:gs pos="42000">
                    <a:srgbClr val="ABD9CA"/>
                  </a:gs>
                  <a:gs pos="0">
                    <a:srgbClr val="C4E4DB"/>
                  </a:gs>
                  <a:gs pos="100000">
                    <a:srgbClr val="91CEB9"/>
                  </a:gs>
                </a:gsLst>
                <a:lin scaled="1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4F-4CFF-BB07-A8F8815683BB}"/>
              </c:ext>
            </c:extLst>
          </c:dPt>
          <c:dLbls>
            <c:dLbl>
              <c:idx val="0"/>
              <c:layout>
                <c:manualLayout>
                  <c:x val="8.9171548611297006E-3"/>
                  <c:y val="-1.2417275704732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4F-4CFF-BB07-A8F8815683BB}"/>
                </c:ext>
              </c:extLst>
            </c:dLbl>
            <c:dLbl>
              <c:idx val="1"/>
              <c:layout>
                <c:manualLayout>
                  <c:x val="9.5184462921574994E-2"/>
                  <c:y val="-5.716938865568980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4F-4CFF-BB07-A8F8815683BB}"/>
                </c:ext>
              </c:extLst>
            </c:dLbl>
            <c:dLbl>
              <c:idx val="2"/>
              <c:layout>
                <c:manualLayout>
                  <c:x val="-1.4518474640127701E-2"/>
                  <c:y val="-0.1937763370194859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4F-4CFF-BB07-A8F8815683BB}"/>
                </c:ext>
              </c:extLst>
            </c:dLbl>
            <c:dLbl>
              <c:idx val="3"/>
              <c:layout>
                <c:manualLayout>
                  <c:x val="-4.9390834197490102E-2"/>
                  <c:y val="8.9273155948332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4F-4CFF-BB07-A8F8815683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[法兰西用例编写_王英楠0803.xls]Sheet3!$B$30:$B$33</c:f>
              <c:strCache>
                <c:ptCount val="4"/>
                <c:pt idx="0">
                  <c:v>致命</c:v>
                </c:pt>
                <c:pt idx="1">
                  <c:v>严重</c:v>
                </c:pt>
                <c:pt idx="2">
                  <c:v>一般</c:v>
                </c:pt>
                <c:pt idx="3">
                  <c:v>提示</c:v>
                </c:pt>
              </c:strCache>
            </c:strRef>
          </c:cat>
          <c:val>
            <c:numRef>
              <c:f>[法兰西用例编写_王英楠0803.xls]Sheet3!$C$30:$C$33</c:f>
              <c:numCache>
                <c:formatCode>General</c:formatCode>
                <c:ptCount val="4"/>
                <c:pt idx="0">
                  <c:v>8</c:v>
                </c:pt>
                <c:pt idx="1">
                  <c:v>80</c:v>
                </c:pt>
                <c:pt idx="2">
                  <c:v>290</c:v>
                </c:pt>
                <c:pt idx="3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4F-4CFF-BB07-A8F8815683BB}"/>
            </c:ext>
          </c:extLst>
        </c:ser>
        <c:dLbls>
          <c:showLegendKey val="0"/>
          <c:showVal val="1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各阶段发现缺陷数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[法兰西用例编写_王英楠0803.xls]Sheet2!$B$2</c:f>
              <c:strCache>
                <c:ptCount val="1"/>
                <c:pt idx="0">
                  <c:v>发现缺陷数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[法兰西用例编写_王英楠0803.xls]Sheet2!$A$3:$A$5</c:f>
              <c:strCache>
                <c:ptCount val="3"/>
                <c:pt idx="0">
                  <c:v>TR3~TR4A</c:v>
                </c:pt>
                <c:pt idx="1">
                  <c:v>TR4A~TR5</c:v>
                </c:pt>
                <c:pt idx="2">
                  <c:v>TR5~至今</c:v>
                </c:pt>
              </c:strCache>
            </c:strRef>
          </c:cat>
          <c:val>
            <c:numRef>
              <c:f>[法兰西用例编写_王英楠0803.xls]Sheet2!$B$3:$B$5</c:f>
              <c:numCache>
                <c:formatCode>General</c:formatCode>
                <c:ptCount val="3"/>
                <c:pt idx="0">
                  <c:v>307</c:v>
                </c:pt>
                <c:pt idx="1">
                  <c:v>97</c:v>
                </c:pt>
                <c:pt idx="2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B0-4644-B6BB-2359359E64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4783340"/>
        <c:axId val="70331299"/>
      </c:barChart>
      <c:catAx>
        <c:axId val="747833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70331299"/>
        <c:crosses val="autoZero"/>
        <c:auto val="1"/>
        <c:lblAlgn val="ctr"/>
        <c:lblOffset val="100"/>
        <c:noMultiLvlLbl val="0"/>
      </c:catAx>
      <c:valAx>
        <c:axId val="703312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747833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9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各版本缺陷分布（版本质量管控）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[法兰西用例编写_王英楠0803.xls]Sheet2!$F$2:$F$21</c:f>
              <c:strCache>
                <c:ptCount val="20"/>
                <c:pt idx="0">
                  <c:v>2.0.1.011</c:v>
                </c:pt>
                <c:pt idx="1">
                  <c:v>2.0.1.012</c:v>
                </c:pt>
                <c:pt idx="2">
                  <c:v>2.0.1.013</c:v>
                </c:pt>
                <c:pt idx="3">
                  <c:v>2.0.1.015</c:v>
                </c:pt>
                <c:pt idx="4">
                  <c:v>2.0.1.016</c:v>
                </c:pt>
                <c:pt idx="5">
                  <c:v>2.0.1.017</c:v>
                </c:pt>
                <c:pt idx="6">
                  <c:v>2.0.1.018</c:v>
                </c:pt>
                <c:pt idx="7">
                  <c:v>2.0.1.019</c:v>
                </c:pt>
                <c:pt idx="8">
                  <c:v>2.1.1.020</c:v>
                </c:pt>
                <c:pt idx="9">
                  <c:v>2.1.1.021</c:v>
                </c:pt>
                <c:pt idx="10">
                  <c:v>2.1.1.022</c:v>
                </c:pt>
                <c:pt idx="11">
                  <c:v>2.1.1.023</c:v>
                </c:pt>
                <c:pt idx="12">
                  <c:v>2.1.1.025</c:v>
                </c:pt>
                <c:pt idx="13">
                  <c:v>2.1.1.026</c:v>
                </c:pt>
                <c:pt idx="14">
                  <c:v>2.1.1.027</c:v>
                </c:pt>
                <c:pt idx="15">
                  <c:v>2.1.1.028</c:v>
                </c:pt>
                <c:pt idx="16">
                  <c:v>2.1.1.029</c:v>
                </c:pt>
                <c:pt idx="17">
                  <c:v>2.1.1.030</c:v>
                </c:pt>
                <c:pt idx="18">
                  <c:v>2.1.1.031</c:v>
                </c:pt>
                <c:pt idx="19">
                  <c:v>2.1.1.032</c:v>
                </c:pt>
              </c:strCache>
            </c:strRef>
          </c:cat>
          <c:val>
            <c:numRef>
              <c:f>[法兰西用例编写_王英楠0803.xls]Sheet2!$G$2:$G$21</c:f>
              <c:numCache>
                <c:formatCode>General</c:formatCode>
                <c:ptCount val="20"/>
                <c:pt idx="0">
                  <c:v>7</c:v>
                </c:pt>
                <c:pt idx="1">
                  <c:v>7</c:v>
                </c:pt>
                <c:pt idx="2">
                  <c:v>23</c:v>
                </c:pt>
                <c:pt idx="3">
                  <c:v>48</c:v>
                </c:pt>
                <c:pt idx="4">
                  <c:v>12</c:v>
                </c:pt>
                <c:pt idx="5">
                  <c:v>43</c:v>
                </c:pt>
                <c:pt idx="6">
                  <c:v>15</c:v>
                </c:pt>
                <c:pt idx="7">
                  <c:v>52</c:v>
                </c:pt>
                <c:pt idx="8">
                  <c:v>57</c:v>
                </c:pt>
                <c:pt idx="9">
                  <c:v>19</c:v>
                </c:pt>
                <c:pt idx="10">
                  <c:v>33</c:v>
                </c:pt>
                <c:pt idx="11">
                  <c:v>8</c:v>
                </c:pt>
                <c:pt idx="12">
                  <c:v>17</c:v>
                </c:pt>
                <c:pt idx="13">
                  <c:v>38</c:v>
                </c:pt>
                <c:pt idx="14">
                  <c:v>40</c:v>
                </c:pt>
                <c:pt idx="15">
                  <c:v>22</c:v>
                </c:pt>
                <c:pt idx="16">
                  <c:v>17</c:v>
                </c:pt>
                <c:pt idx="17">
                  <c:v>9</c:v>
                </c:pt>
                <c:pt idx="18">
                  <c:v>13</c:v>
                </c:pt>
                <c:pt idx="19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8-47C0-967B-316CA0B7D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575131"/>
        <c:axId val="902626063"/>
      </c:barChart>
      <c:catAx>
        <c:axId val="36957513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902626063"/>
        <c:crosses val="autoZero"/>
        <c:auto val="1"/>
        <c:lblAlgn val="ctr"/>
        <c:lblOffset val="100"/>
        <c:noMultiLvlLbl val="0"/>
      </c:catAx>
      <c:valAx>
        <c:axId val="902626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3695751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8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92944-786E-4865-9EEF-B97C8BE892AC}" type="doc">
      <dgm:prSet loTypeId="urn:microsoft.com/office/officeart/2005/8/layout/vList5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F34C56D2-0524-4B39-8E81-2AFF9F2FB2C4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装备流程及工艺路线总结</a:t>
          </a:r>
        </a:p>
      </dgm:t>
    </dgm:pt>
    <dgm:pt modelId="{CD905455-E4A5-43A3-8728-DA9FA1E72D9C}" type="parTrans" cxnId="{2A630012-A833-4D48-8B97-078FA16B96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A4E62-86F7-40F4-9B41-BEA0D547116A}" type="sibTrans" cxnId="{2A630012-A833-4D48-8B97-078FA16B96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C02684-62D2-4F15-8DBF-08D3FE53BF50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梳理装备流程，工艺流程，为后续通力的自研产品提供装备开发经验</a:t>
          </a:r>
        </a:p>
      </dgm:t>
    </dgm:pt>
    <dgm:pt modelId="{693DA520-8D95-4FA9-A468-3F9DB9B8771C}" type="parTrans" cxnId="{51AB2A72-BB16-4B4C-B9C0-47B2061872F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457BA1-4090-49F3-91B0-A03551854FC7}" type="sibTrans" cxnId="{51AB2A72-BB16-4B4C-B9C0-47B2061872F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1E42E1-E444-48C7-A29F-663311566E47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部门合作沟通总结</a:t>
          </a:r>
        </a:p>
      </dgm:t>
    </dgm:pt>
    <dgm:pt modelId="{9D5992B5-C806-4E62-A703-02FDBA36D644}" type="parTrans" cxnId="{6B691B8A-31D6-492C-8252-F9F23DD8A9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0363A4-8C9E-41B7-AAD4-8C2E5B1A3003}" type="sibTrans" cxnId="{6B691B8A-31D6-492C-8252-F9F23DD8A9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1988A1-8F3D-4B0C-A892-24A66430B1C2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通过项目合作，理解了工程工艺生产问题及需求</a:t>
          </a:r>
        </a:p>
      </dgm:t>
    </dgm:pt>
    <dgm:pt modelId="{21782672-FA8D-4E32-90BC-49B04E3B52EA}" type="parTrans" cxnId="{3CFA5FE0-C312-464E-A7CC-E9D249E5567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51E922-9C02-42D2-A4B2-48CDB0DC0976}" type="sibTrans" cxnId="{3CFA5FE0-C312-464E-A7CC-E9D249E5567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47FB64-527F-48CF-98C1-C7CA71CF9D9E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加强了通力各部门之间协作的模式</a:t>
          </a:r>
        </a:p>
      </dgm:t>
    </dgm:pt>
    <dgm:pt modelId="{A12DFD19-9E4D-460B-AE6D-808D73A66A95}" type="parTrans" cxnId="{3DD4271D-CE4D-4CEA-AB8B-5E140699D55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938D00-F8FD-4B7B-87A3-3ABAA82FBADC}" type="sibTrans" cxnId="{3DD4271D-CE4D-4CEA-AB8B-5E140699D55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8DF932-60D0-4EE2-AB87-ED5DF1CD0943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装备能力建设、提升</a:t>
          </a:r>
        </a:p>
      </dgm:t>
    </dgm:pt>
    <dgm:pt modelId="{77F02F4E-A42F-4A2F-B735-C88BA64B7130}" type="parTrans" cxnId="{DA1C8CAB-FD9B-44C0-A284-56E451A9CC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38BCE3-5473-416F-99FE-784F3FC902F3}" type="sibTrans" cxnId="{DA1C8CAB-FD9B-44C0-A284-56E451A9CCF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606D2-C316-4686-87BD-779D6CA6DF1F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场景铭牌解偶方案不断优化装备软件，实现铭牌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、铭牌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、铭牌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自动校验功能。</a:t>
          </a:r>
        </a:p>
      </dgm:t>
    </dgm:pt>
    <dgm:pt modelId="{F46CEB52-1BA2-4DD5-A575-8BC1ACE83D15}" type="parTrans" cxnId="{3306F203-C8F2-4F64-AB4D-FFEDCF6B12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DB7256-2400-4CCC-890A-6AD6E04D3A3D}" type="sibTrans" cxnId="{3306F203-C8F2-4F64-AB4D-FFEDCF6B127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55D905-2BF9-47A8-BC12-0BA2A7A4BB74}">
      <dgm:prSet phldrT="[文本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以此为参考，建设通力装备测试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MES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错漏混的能力。</a:t>
          </a:r>
        </a:p>
      </dgm:t>
    </dgm:pt>
    <dgm:pt modelId="{EAFFCF8F-076A-4851-8843-11A3945EE797}" type="parTrans" cxnId="{714CCF89-C120-47CD-BFCE-99C3ACDF0F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B095AE-6B4E-4A23-860C-1C1C6049556D}" type="sibTrans" cxnId="{714CCF89-C120-47CD-BFCE-99C3ACDF0F0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4E3DAD-6007-4DC4-9C1C-AD48177981B9}" type="pres">
      <dgm:prSet presAssocID="{EA392944-786E-4865-9EEF-B97C8BE892AC}" presName="Name0" presStyleCnt="0">
        <dgm:presLayoutVars>
          <dgm:dir/>
          <dgm:animLvl val="lvl"/>
          <dgm:resizeHandles val="exact"/>
        </dgm:presLayoutVars>
      </dgm:prSet>
      <dgm:spPr/>
    </dgm:pt>
    <dgm:pt modelId="{7FCEFE1E-4F80-4659-B441-B5E648260336}" type="pres">
      <dgm:prSet presAssocID="{F34C56D2-0524-4B39-8E81-2AFF9F2FB2C4}" presName="linNode" presStyleCnt="0"/>
      <dgm:spPr/>
    </dgm:pt>
    <dgm:pt modelId="{5FBBAFDB-D2DB-48B4-92F0-315CC8A520D8}" type="pres">
      <dgm:prSet presAssocID="{F34C56D2-0524-4B39-8E81-2AFF9F2FB2C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5EAB343-7886-4866-B97F-E0896DCF155B}" type="pres">
      <dgm:prSet presAssocID="{F34C56D2-0524-4B39-8E81-2AFF9F2FB2C4}" presName="descendantText" presStyleLbl="alignAccFollowNode1" presStyleIdx="0" presStyleCnt="3" custScaleY="134427">
        <dgm:presLayoutVars>
          <dgm:bulletEnabled val="1"/>
        </dgm:presLayoutVars>
      </dgm:prSet>
      <dgm:spPr/>
    </dgm:pt>
    <dgm:pt modelId="{9296E49F-E731-450F-8714-044041117DA2}" type="pres">
      <dgm:prSet presAssocID="{78AA4E62-86F7-40F4-9B41-BEA0D547116A}" presName="sp" presStyleCnt="0"/>
      <dgm:spPr/>
    </dgm:pt>
    <dgm:pt modelId="{55B66AC2-DB98-48A0-A3E6-CBFCF5B57B35}" type="pres">
      <dgm:prSet presAssocID="{8A1E42E1-E444-48C7-A29F-663311566E47}" presName="linNode" presStyleCnt="0"/>
      <dgm:spPr/>
    </dgm:pt>
    <dgm:pt modelId="{A7E0901D-405E-489F-86E2-13908C32CE56}" type="pres">
      <dgm:prSet presAssocID="{8A1E42E1-E444-48C7-A29F-663311566E47}" presName="parentText" presStyleLbl="node1" presStyleIdx="1" presStyleCnt="3" custLinFactNeighborX="-392" custLinFactNeighborY="-1080">
        <dgm:presLayoutVars>
          <dgm:chMax val="1"/>
          <dgm:bulletEnabled val="1"/>
        </dgm:presLayoutVars>
      </dgm:prSet>
      <dgm:spPr/>
    </dgm:pt>
    <dgm:pt modelId="{79B5FC21-FF18-43F5-A057-E73B2D2A3839}" type="pres">
      <dgm:prSet presAssocID="{8A1E42E1-E444-48C7-A29F-663311566E47}" presName="descendantText" presStyleLbl="alignAccFollowNode1" presStyleIdx="1" presStyleCnt="3" custScaleY="113798">
        <dgm:presLayoutVars>
          <dgm:bulletEnabled val="1"/>
        </dgm:presLayoutVars>
      </dgm:prSet>
      <dgm:spPr/>
    </dgm:pt>
    <dgm:pt modelId="{E74F3C86-E6CD-448E-855D-97C570CB4D16}" type="pres">
      <dgm:prSet presAssocID="{750363A4-8C9E-41B7-AAD4-8C2E5B1A3003}" presName="sp" presStyleCnt="0"/>
      <dgm:spPr/>
    </dgm:pt>
    <dgm:pt modelId="{C004ED8F-C718-4862-82D0-1777DD76F39A}" type="pres">
      <dgm:prSet presAssocID="{7E8DF932-60D0-4EE2-AB87-ED5DF1CD0943}" presName="linNode" presStyleCnt="0"/>
      <dgm:spPr/>
    </dgm:pt>
    <dgm:pt modelId="{3459C717-6DB2-49FA-AE61-3041913BE687}" type="pres">
      <dgm:prSet presAssocID="{7E8DF932-60D0-4EE2-AB87-ED5DF1CD094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AD4B59F-27BB-4903-A826-4623A9DDA305}" type="pres">
      <dgm:prSet presAssocID="{7E8DF932-60D0-4EE2-AB87-ED5DF1CD0943}" presName="descendantText" presStyleLbl="alignAccFollowNode1" presStyleIdx="2" presStyleCnt="3" custScaleY="133519">
        <dgm:presLayoutVars>
          <dgm:bulletEnabled val="1"/>
        </dgm:presLayoutVars>
      </dgm:prSet>
      <dgm:spPr/>
    </dgm:pt>
  </dgm:ptLst>
  <dgm:cxnLst>
    <dgm:cxn modelId="{EF9B6400-DE3F-478A-A14B-53060855329D}" type="presOf" srcId="{7755D905-2BF9-47A8-BC12-0BA2A7A4BB74}" destId="{CAD4B59F-27BB-4903-A826-4623A9DDA305}" srcOrd="0" destOrd="1" presId="urn:microsoft.com/office/officeart/2005/8/layout/vList5"/>
    <dgm:cxn modelId="{3306F203-C8F2-4F64-AB4D-FFEDCF6B1273}" srcId="{7E8DF932-60D0-4EE2-AB87-ED5DF1CD0943}" destId="{A62606D2-C316-4686-87BD-779D6CA6DF1F}" srcOrd="0" destOrd="0" parTransId="{F46CEB52-1BA2-4DD5-A575-8BC1ACE83D15}" sibTransId="{92DB7256-2400-4CCC-890A-6AD6E04D3A3D}"/>
    <dgm:cxn modelId="{8C6AA205-E589-4F94-96F3-46A2119BF521}" type="presOf" srcId="{A62606D2-C316-4686-87BD-779D6CA6DF1F}" destId="{CAD4B59F-27BB-4903-A826-4623A9DDA305}" srcOrd="0" destOrd="0" presId="urn:microsoft.com/office/officeart/2005/8/layout/vList5"/>
    <dgm:cxn modelId="{2A630012-A833-4D48-8B97-078FA16B966A}" srcId="{EA392944-786E-4865-9EEF-B97C8BE892AC}" destId="{F34C56D2-0524-4B39-8E81-2AFF9F2FB2C4}" srcOrd="0" destOrd="0" parTransId="{CD905455-E4A5-43A3-8728-DA9FA1E72D9C}" sibTransId="{78AA4E62-86F7-40F4-9B41-BEA0D547116A}"/>
    <dgm:cxn modelId="{3DD4271D-CE4D-4CEA-AB8B-5E140699D55F}" srcId="{8A1E42E1-E444-48C7-A29F-663311566E47}" destId="{D347FB64-527F-48CF-98C1-C7CA71CF9D9E}" srcOrd="1" destOrd="0" parTransId="{A12DFD19-9E4D-460B-AE6D-808D73A66A95}" sibTransId="{D3938D00-F8FD-4B7B-87A3-3ABAA82FBADC}"/>
    <dgm:cxn modelId="{45DC785D-DD1E-4944-A75C-FE8C4B384915}" type="presOf" srcId="{F34C56D2-0524-4B39-8E81-2AFF9F2FB2C4}" destId="{5FBBAFDB-D2DB-48B4-92F0-315CC8A520D8}" srcOrd="0" destOrd="0" presId="urn:microsoft.com/office/officeart/2005/8/layout/vList5"/>
    <dgm:cxn modelId="{B02C0E6C-4F5B-4894-903D-338FA1F29C02}" type="presOf" srcId="{5A1988A1-8F3D-4B0C-A892-24A66430B1C2}" destId="{79B5FC21-FF18-43F5-A057-E73B2D2A3839}" srcOrd="0" destOrd="0" presId="urn:microsoft.com/office/officeart/2005/8/layout/vList5"/>
    <dgm:cxn modelId="{710E7B6C-FD84-4E6D-836B-8D38383CBA42}" type="presOf" srcId="{7E8DF932-60D0-4EE2-AB87-ED5DF1CD0943}" destId="{3459C717-6DB2-49FA-AE61-3041913BE687}" srcOrd="0" destOrd="0" presId="urn:microsoft.com/office/officeart/2005/8/layout/vList5"/>
    <dgm:cxn modelId="{51AB2A72-BB16-4B4C-B9C0-47B2061872F6}" srcId="{F34C56D2-0524-4B39-8E81-2AFF9F2FB2C4}" destId="{0FC02684-62D2-4F15-8DBF-08D3FE53BF50}" srcOrd="0" destOrd="0" parTransId="{693DA520-8D95-4FA9-A468-3F9DB9B8771C}" sibTransId="{72457BA1-4090-49F3-91B0-A03551854FC7}"/>
    <dgm:cxn modelId="{714CCF89-C120-47CD-BFCE-99C3ACDF0F0E}" srcId="{7E8DF932-60D0-4EE2-AB87-ED5DF1CD0943}" destId="{7755D905-2BF9-47A8-BC12-0BA2A7A4BB74}" srcOrd="1" destOrd="0" parTransId="{EAFFCF8F-076A-4851-8843-11A3945EE797}" sibTransId="{1BB095AE-6B4E-4A23-860C-1C1C6049556D}"/>
    <dgm:cxn modelId="{6B691B8A-31D6-492C-8252-F9F23DD8A902}" srcId="{EA392944-786E-4865-9EEF-B97C8BE892AC}" destId="{8A1E42E1-E444-48C7-A29F-663311566E47}" srcOrd="1" destOrd="0" parTransId="{9D5992B5-C806-4E62-A703-02FDBA36D644}" sibTransId="{750363A4-8C9E-41B7-AAD4-8C2E5B1A3003}"/>
    <dgm:cxn modelId="{FDFF708C-8216-4B80-B8D9-115316D425D9}" type="presOf" srcId="{EA392944-786E-4865-9EEF-B97C8BE892AC}" destId="{AE4E3DAD-6007-4DC4-9C1C-AD48177981B9}" srcOrd="0" destOrd="0" presId="urn:microsoft.com/office/officeart/2005/8/layout/vList5"/>
    <dgm:cxn modelId="{8236619C-B0D9-4940-BA57-296DEF89AD14}" type="presOf" srcId="{8A1E42E1-E444-48C7-A29F-663311566E47}" destId="{A7E0901D-405E-489F-86E2-13908C32CE56}" srcOrd="0" destOrd="0" presId="urn:microsoft.com/office/officeart/2005/8/layout/vList5"/>
    <dgm:cxn modelId="{57A3859C-717C-4D80-8F5D-6E01333B95E3}" type="presOf" srcId="{0FC02684-62D2-4F15-8DBF-08D3FE53BF50}" destId="{35EAB343-7886-4866-B97F-E0896DCF155B}" srcOrd="0" destOrd="0" presId="urn:microsoft.com/office/officeart/2005/8/layout/vList5"/>
    <dgm:cxn modelId="{DA1C8CAB-FD9B-44C0-A284-56E451A9CCFE}" srcId="{EA392944-786E-4865-9EEF-B97C8BE892AC}" destId="{7E8DF932-60D0-4EE2-AB87-ED5DF1CD0943}" srcOrd="2" destOrd="0" parTransId="{77F02F4E-A42F-4A2F-B735-C88BA64B7130}" sibTransId="{FE38BCE3-5473-416F-99FE-784F3FC902F3}"/>
    <dgm:cxn modelId="{4D53FEB2-6DA8-435B-BD0A-3E108770D953}" type="presOf" srcId="{D347FB64-527F-48CF-98C1-C7CA71CF9D9E}" destId="{79B5FC21-FF18-43F5-A057-E73B2D2A3839}" srcOrd="0" destOrd="1" presId="urn:microsoft.com/office/officeart/2005/8/layout/vList5"/>
    <dgm:cxn modelId="{3CFA5FE0-C312-464E-A7CC-E9D249E5567D}" srcId="{8A1E42E1-E444-48C7-A29F-663311566E47}" destId="{5A1988A1-8F3D-4B0C-A892-24A66430B1C2}" srcOrd="0" destOrd="0" parTransId="{21782672-FA8D-4E32-90BC-49B04E3B52EA}" sibTransId="{CE51E922-9C02-42D2-A4B2-48CDB0DC0976}"/>
    <dgm:cxn modelId="{80F73F49-418A-4857-AFBE-CFCFA15BA60D}" type="presParOf" srcId="{AE4E3DAD-6007-4DC4-9C1C-AD48177981B9}" destId="{7FCEFE1E-4F80-4659-B441-B5E648260336}" srcOrd="0" destOrd="0" presId="urn:microsoft.com/office/officeart/2005/8/layout/vList5"/>
    <dgm:cxn modelId="{1406ABC2-E761-4408-858C-473B60B9E3B8}" type="presParOf" srcId="{7FCEFE1E-4F80-4659-B441-B5E648260336}" destId="{5FBBAFDB-D2DB-48B4-92F0-315CC8A520D8}" srcOrd="0" destOrd="0" presId="urn:microsoft.com/office/officeart/2005/8/layout/vList5"/>
    <dgm:cxn modelId="{4127B3CB-8FE2-40F5-A3AA-8CDFADEDAC87}" type="presParOf" srcId="{7FCEFE1E-4F80-4659-B441-B5E648260336}" destId="{35EAB343-7886-4866-B97F-E0896DCF155B}" srcOrd="1" destOrd="0" presId="urn:microsoft.com/office/officeart/2005/8/layout/vList5"/>
    <dgm:cxn modelId="{22A77581-8CCF-491E-BEF6-97EEC07A28F3}" type="presParOf" srcId="{AE4E3DAD-6007-4DC4-9C1C-AD48177981B9}" destId="{9296E49F-E731-450F-8714-044041117DA2}" srcOrd="1" destOrd="0" presId="urn:microsoft.com/office/officeart/2005/8/layout/vList5"/>
    <dgm:cxn modelId="{4B3F1B15-1C38-4EB4-8A1D-C9BD33DBEF3D}" type="presParOf" srcId="{AE4E3DAD-6007-4DC4-9C1C-AD48177981B9}" destId="{55B66AC2-DB98-48A0-A3E6-CBFCF5B57B35}" srcOrd="2" destOrd="0" presId="urn:microsoft.com/office/officeart/2005/8/layout/vList5"/>
    <dgm:cxn modelId="{90998FD2-1B7A-4243-B70A-336A1FD31587}" type="presParOf" srcId="{55B66AC2-DB98-48A0-A3E6-CBFCF5B57B35}" destId="{A7E0901D-405E-489F-86E2-13908C32CE56}" srcOrd="0" destOrd="0" presId="urn:microsoft.com/office/officeart/2005/8/layout/vList5"/>
    <dgm:cxn modelId="{7E901299-A961-45AD-849E-8417295C80AB}" type="presParOf" srcId="{55B66AC2-DB98-48A0-A3E6-CBFCF5B57B35}" destId="{79B5FC21-FF18-43F5-A057-E73B2D2A3839}" srcOrd="1" destOrd="0" presId="urn:microsoft.com/office/officeart/2005/8/layout/vList5"/>
    <dgm:cxn modelId="{61F928AB-E3C1-40FB-8172-9176E44EFFFD}" type="presParOf" srcId="{AE4E3DAD-6007-4DC4-9C1C-AD48177981B9}" destId="{E74F3C86-E6CD-448E-855D-97C570CB4D16}" srcOrd="3" destOrd="0" presId="urn:microsoft.com/office/officeart/2005/8/layout/vList5"/>
    <dgm:cxn modelId="{60908A12-1DF5-4857-8C12-3262E56B24F6}" type="presParOf" srcId="{AE4E3DAD-6007-4DC4-9C1C-AD48177981B9}" destId="{C004ED8F-C718-4862-82D0-1777DD76F39A}" srcOrd="4" destOrd="0" presId="urn:microsoft.com/office/officeart/2005/8/layout/vList5"/>
    <dgm:cxn modelId="{2A6FE8AF-97D6-40FA-8DE2-C08FA0BD91D4}" type="presParOf" srcId="{C004ED8F-C718-4862-82D0-1777DD76F39A}" destId="{3459C717-6DB2-49FA-AE61-3041913BE687}" srcOrd="0" destOrd="0" presId="urn:microsoft.com/office/officeart/2005/8/layout/vList5"/>
    <dgm:cxn modelId="{475F0D37-0808-4EF8-AF52-F9FB5416E092}" type="presParOf" srcId="{C004ED8F-C718-4862-82D0-1777DD76F39A}" destId="{CAD4B59F-27BB-4903-A826-4623A9DDA3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AB343-7886-4866-B97F-E0896DCF155B}">
      <dsp:nvSpPr>
        <dsp:cNvPr id="0" name=""/>
        <dsp:cNvSpPr/>
      </dsp:nvSpPr>
      <dsp:spPr>
        <a:xfrm rot="5400000">
          <a:off x="4003859" y="-1526425"/>
          <a:ext cx="1346572" cy="44020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梳理装备流程，工艺流程，为后续通力的自研产品提供装备开发经验</a:t>
          </a:r>
        </a:p>
      </dsp:txBody>
      <dsp:txXfrm rot="-5400000">
        <a:off x="2476136" y="67032"/>
        <a:ext cx="4336284" cy="1215104"/>
      </dsp:txXfrm>
    </dsp:sp>
    <dsp:sp modelId="{5FBBAFDB-D2DB-48B4-92F0-315CC8A520D8}">
      <dsp:nvSpPr>
        <dsp:cNvPr id="0" name=""/>
        <dsp:cNvSpPr/>
      </dsp:nvSpPr>
      <dsp:spPr>
        <a:xfrm>
          <a:off x="0" y="48514"/>
          <a:ext cx="2476135" cy="125214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装备流程及工艺路线总结</a:t>
          </a:r>
        </a:p>
      </dsp:txBody>
      <dsp:txXfrm>
        <a:off x="61124" y="109638"/>
        <a:ext cx="2353887" cy="1129892"/>
      </dsp:txXfrm>
    </dsp:sp>
    <dsp:sp modelId="{79B5FC21-FF18-43F5-A057-E73B2D2A3839}">
      <dsp:nvSpPr>
        <dsp:cNvPr id="0" name=""/>
        <dsp:cNvSpPr/>
      </dsp:nvSpPr>
      <dsp:spPr>
        <a:xfrm rot="5400000">
          <a:off x="4111752" y="-166613"/>
          <a:ext cx="1139928" cy="440632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通过项目合作，理解了工程工艺生产问题及需求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加强了通力各部门之间协作的模式</a:t>
          </a:r>
        </a:p>
      </dsp:txBody>
      <dsp:txXfrm rot="-5400000">
        <a:off x="2478556" y="1522230"/>
        <a:ext cx="4350674" cy="1028634"/>
      </dsp:txXfrm>
    </dsp:sp>
    <dsp:sp modelId="{A7E0901D-405E-489F-86E2-13908C32CE56}">
      <dsp:nvSpPr>
        <dsp:cNvPr id="0" name=""/>
        <dsp:cNvSpPr/>
      </dsp:nvSpPr>
      <dsp:spPr>
        <a:xfrm>
          <a:off x="0" y="1396954"/>
          <a:ext cx="2478556" cy="125214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部门合作沟通总结</a:t>
          </a:r>
        </a:p>
      </dsp:txBody>
      <dsp:txXfrm>
        <a:off x="61124" y="1458078"/>
        <a:ext cx="2356308" cy="1129892"/>
      </dsp:txXfrm>
    </dsp:sp>
    <dsp:sp modelId="{CAD4B59F-27BB-4903-A826-4623A9DDA305}">
      <dsp:nvSpPr>
        <dsp:cNvPr id="0" name=""/>
        <dsp:cNvSpPr/>
      </dsp:nvSpPr>
      <dsp:spPr>
        <a:xfrm rot="5400000">
          <a:off x="4008406" y="1192953"/>
          <a:ext cx="1337476" cy="44020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场景铭牌解偶方案不断优化装备软件，实现铭牌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、铭牌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、铭牌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自动校验功能。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以此为参考，建设通力装备测试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MES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错漏混的能力。</a:t>
          </a:r>
        </a:p>
      </dsp:txBody>
      <dsp:txXfrm rot="-5400000">
        <a:off x="2476135" y="2790514"/>
        <a:ext cx="4336728" cy="1206896"/>
      </dsp:txXfrm>
    </dsp:sp>
    <dsp:sp modelId="{3459C717-6DB2-49FA-AE61-3041913BE687}">
      <dsp:nvSpPr>
        <dsp:cNvPr id="0" name=""/>
        <dsp:cNvSpPr/>
      </dsp:nvSpPr>
      <dsp:spPr>
        <a:xfrm>
          <a:off x="0" y="2767893"/>
          <a:ext cx="2476135" cy="125214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装备能力建设、提升</a:t>
          </a:r>
        </a:p>
      </dsp:txBody>
      <dsp:txXfrm>
        <a:off x="61124" y="2829017"/>
        <a:ext cx="2353887" cy="1129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51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9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                    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      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Char char="•"/>
              <a:defRPr>
                <a:ea typeface="MS PGothic" panose="020B0600070205080204" pitchFamily="34" charset="-128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03EE9F9-0519-451C-9068-18165B1A3F0F}" type="slidenum">
              <a:rPr kumimoji="0" lang="en-US" altLang="zh-CN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860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>
              <a:buChar char="•"/>
            </a:pPr>
            <a:fld id="{9A0DB2DC-4C9A-4742-B13C-FB6460FD3503}" type="slidenum">
              <a:rPr lang="zh-CN" altLang="zh-CN" sz="1200" dirty="0">
                <a:solidFill>
                  <a:srgbClr val="000000"/>
                </a:solidFill>
                <a:ea typeface="MS PGothic" panose="020B0600070205080204" pitchFamily="34" charset="-128"/>
              </a:rPr>
              <a:t>3</a:t>
            </a:fld>
            <a:endParaRPr lang="zh-CN" altLang="zh-CN" sz="12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68611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8612" name="Rectangle 3"/>
          <p:cNvSpPr>
            <a:spLocks noGrp="1"/>
          </p:cNvSpPr>
          <p:nvPr>
            <p:ph type="body"/>
          </p:nvPr>
        </p:nvSpPr>
        <p:spPr>
          <a:xfrm>
            <a:off x="2147483022" y="2147483022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06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51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0115" name="備忘稿版面配置區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90116" name="投影片編號版面配置區 3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MS PGothic" panose="020B0600070205080204" pitchFamily="34" charset="-128"/>
              </a:rPr>
              <a:t>22</a:t>
            </a:fld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79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6259" name="备注占位符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>
              <a:buFont typeface="Arial" panose="020B0604020202020204" pitchFamily="34" charset="0"/>
              <a:buChar char="•"/>
            </a:pPr>
            <a:fld id="{9A0DB2DC-4C9A-4742-B13C-FB6460FD3503}" type="slidenum">
              <a:rPr lang="en-US" altLang="en-US" dirty="0">
                <a:ea typeface="MS PGothic" panose="020B0600070205080204" pitchFamily="34" charset="-128"/>
              </a:rPr>
              <a:t>25</a:t>
            </a:fld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66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3932706-7DCF-42BC-9DB7-BA836CCD1D65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91F5BF16-33D3-4166-938C-B83E2C29FA0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485EDB58-8CC4-4E58-B7A3-8387DF970ED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29A1E02-FA94-4B84-995D-C17C857E15D9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2846585-2785-4D50-A97D-8A0F14A7993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83536738-F3DE-48FC-BD46-15563D99C5C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1FB8EA50-A2D8-493D-B77E-E7496041953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7D5AD5F6-C2B3-4192-9C20-AE001B68413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9064FE13-58F3-4172-87C1-74794FD724B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FD95885C-1922-4531-A7AE-28AFCECAC38E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00FC17E9-313C-4744-A867-08375133622F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669A43A3-ED09-4A8B-9C73-683E57F8B8A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C4F09865-38D0-47CF-B33F-BA3A391571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C549C645-6BDB-49A6-8625-83A70C7900C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00A8859A-F1EE-43F9-9C16-7F434D7247E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79730E70-0022-4E87-A1E1-CC11A482C95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8E0663E0-74E3-4171-A0B3-430490F6686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953BEF32-83AE-4FBD-B098-096B96D0760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FB741BE-4882-4D93-B4D6-7F5F8CD75C2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E1FB7D5-8C8F-49CA-BE04-AF391904F70F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0E42C75-D974-489C-9D02-8885D0C7F75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F8F29C87-A7E7-4A65-B956-2D619C53091E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PPT文字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39700" y="6457950"/>
            <a:ext cx="647700" cy="333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4925">
            <a:solidFill>
              <a:srgbClr val="0066CC"/>
            </a:solidFill>
            <a:round/>
          </a:ln>
        </p:spPr>
        <p:txBody>
          <a:bodyPr anchor="ctr"/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AE04ECA-8D2D-4905-96ED-EFA643E03ADE}" type="slidenum">
              <a:rPr kumimoji="0" lang="zh-CN" altLang="zh-CN" sz="2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直線コネクタ 3"/>
          <p:cNvSpPr/>
          <p:nvPr userDrawn="1"/>
        </p:nvSpPr>
        <p:spPr>
          <a:xfrm>
            <a:off x="0" y="5699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72EDA09-30FD-44FF-A549-0B891C28734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5F7FB8B-F5A0-41AA-BA55-057498D75D42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10C41C3-D6CD-4961-8809-F762EFD377B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59BB1270-8EF0-4F6F-9A99-F20AFC7F551F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3A24C58-1DE5-41C9-B427-0EDEB649CD4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7A02030-C064-404E-B983-B5DD49036A5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E3F347A-3FCC-49CD-816F-E0FBAE3FB330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47084281-9E33-4547-AE27-94396AEE0CC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16D267E-85E7-43F1-8BAF-B5067793AE3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1F07A2F3-6DF7-4054-A7FB-A24A5FB8CE7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19D193CD-1423-4116-9DE6-A64954BB05F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C4014F2-86CF-4BF1-B552-21E95DC59DC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428DF9F-3C77-4D32-BF65-C1802D18DED0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D54749C-8491-4FE4-8403-53C7F861E72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8F89FEC3-D0F7-4F9E-A61C-DA5117C082E3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F4B0997F-9CBC-4812-B328-74969670A0B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6969706-E6B5-41E3-B73C-72E21949F60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332BAB63-7377-40E9-A544-EB8E49B5D8B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8A5109C-2C90-4645-9473-359233EF167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9252412-EA12-4959-A987-71E0F0188F0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8676A29-D647-4196-98D2-B20EBF8423D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87DC1B84-11E9-40EC-ACCF-8DF1779A9BDC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91E42E78-05DE-4F28-B98F-E554D4BA3DB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52674172-3111-4B87-8AD3-71F7A32A822E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525289E-047B-4C43-B436-421E7C3D786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7C1F210F-78CC-42DB-90E4-43168475801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C011F5C-AC23-4438-91B6-1C61C6EC110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8C41B812-86F2-48EB-90B1-40D89B9A579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CB7BA51C-FE0B-413E-82D7-9ED90E0FFF0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69CBD055-0705-4283-9558-F35400FD477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96729EA-4F3F-4951-8FF1-607E69455C70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996A4F37-A70E-4B79-B660-0B87D3A1C98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C7CFE401-73ED-4B40-AB78-6CD2E165612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0CAC9684-4380-4815-817B-719B2ADFB9EE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5F7FB8B-F5A0-41AA-BA55-057498D75D42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10C41C3-D6CD-4961-8809-F762EFD377B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59BB1270-8EF0-4F6F-9A99-F20AFC7F551F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B3A24C58-1DE5-41C9-B427-0EDEB649CD4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7A02030-C064-404E-B983-B5DD49036A56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E3F347A-3FCC-49CD-816F-E0FBAE3FB330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47084281-9E33-4547-AE27-94396AEE0CC7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16D267E-85E7-43F1-8BAF-B5067793AE3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1F07A2F3-6DF7-4054-A7FB-A24A5FB8CE7A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19D193CD-1423-4116-9DE6-A64954BB05F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DC4014F2-86CF-4BF1-B552-21E95DC59DC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Char char="•"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A4314CAF-5AB0-437D-9621-7443F4D05782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1" name="Picture 7" descr="英文版PPT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513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8A627C1-3251-4E6F-80BC-276CB3088601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5" name="Picture 7" descr="PPT文字页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399FD22A-BC37-4ADF-BA7B-3D329AA6C94B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79" name="Picture 7" descr="PPT文字页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BE003C5-7AE9-44F8-98D8-28B7D06BFA5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3" name="Picture 7" descr="PPT文字页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622FA6B2-2A3E-4E07-8C68-5952F03DCAC4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27" name="Picture 7" descr="中文版PPT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513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2FE43DB2-2E15-461F-BD88-B9DF2E07A0AD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51" name="Picture 7" descr="PPT文字页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fld id="{EBE003C5-7AE9-44F8-98D8-28B7D06BFA58}" type="slidenum">
              <a:rPr kumimoji="0" lang="zh-CN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3" name="Picture 7" descr="PPT文字页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16.emf"/><Relationship Id="rId26" Type="http://schemas.openxmlformats.org/officeDocument/2006/relationships/image" Target="../media/image20.wmf"/><Relationship Id="rId3" Type="http://schemas.openxmlformats.org/officeDocument/2006/relationships/package" Target="../embeddings/Microsoft_Excel_Worksheet.xlsx"/><Relationship Id="rId21" Type="http://schemas.openxmlformats.org/officeDocument/2006/relationships/package" Target="../embeddings/Microsoft_Excel_Worksheet6.xlsx"/><Relationship Id="rId34" Type="http://schemas.openxmlformats.org/officeDocument/2006/relationships/image" Target="../media/image24.wmf"/><Relationship Id="rId7" Type="http://schemas.openxmlformats.org/officeDocument/2006/relationships/package" Target="../embeddings/Microsoft_Excel_Worksheet2.xlsx"/><Relationship Id="rId12" Type="http://schemas.openxmlformats.org/officeDocument/2006/relationships/image" Target="../media/image13.wmf"/><Relationship Id="rId17" Type="http://schemas.openxmlformats.org/officeDocument/2006/relationships/package" Target="../embeddings/Microsoft_Excel_Worksheet4.xlsx"/><Relationship Id="rId25" Type="http://schemas.openxmlformats.org/officeDocument/2006/relationships/oleObject" Target="../embeddings/oleObject5.bin"/><Relationship Id="rId33" Type="http://schemas.openxmlformats.org/officeDocument/2006/relationships/oleObject" Target="../embeddings/oleObject9.bin"/><Relationship Id="rId2" Type="http://schemas.openxmlformats.org/officeDocument/2006/relationships/image" Target="../media/image8.png"/><Relationship Id="rId16" Type="http://schemas.openxmlformats.org/officeDocument/2006/relationships/image" Target="../media/image15.emf"/><Relationship Id="rId20" Type="http://schemas.openxmlformats.org/officeDocument/2006/relationships/image" Target="../media/image17.emf"/><Relationship Id="rId29" Type="http://schemas.openxmlformats.org/officeDocument/2006/relationships/oleObject" Target="../embeddings/oleObject7.bin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0.wmf"/><Relationship Id="rId11" Type="http://schemas.openxmlformats.org/officeDocument/2006/relationships/package" Target="../embeddings/Microsoft_Excel_Worksheet3.xlsx"/><Relationship Id="rId24" Type="http://schemas.openxmlformats.org/officeDocument/2006/relationships/image" Target="../media/image19.emf"/><Relationship Id="rId32" Type="http://schemas.openxmlformats.org/officeDocument/2006/relationships/image" Target="../media/image23.wmf"/><Relationship Id="rId5" Type="http://schemas.openxmlformats.org/officeDocument/2006/relationships/package" Target="../embeddings/Microsoft_Excel_Worksheet1.xlsx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4.bin"/><Relationship Id="rId28" Type="http://schemas.openxmlformats.org/officeDocument/2006/relationships/image" Target="../media/image21.wmf"/><Relationship Id="rId10" Type="http://schemas.openxmlformats.org/officeDocument/2006/relationships/image" Target="../media/image12.wmf"/><Relationship Id="rId19" Type="http://schemas.openxmlformats.org/officeDocument/2006/relationships/package" Target="../embeddings/Microsoft_Excel_Worksheet5.xlsx"/><Relationship Id="rId31" Type="http://schemas.openxmlformats.org/officeDocument/2006/relationships/oleObject" Target="../embeddings/oleObject8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4.wmf"/><Relationship Id="rId22" Type="http://schemas.openxmlformats.org/officeDocument/2006/relationships/image" Target="../media/image18.emf"/><Relationship Id="rId27" Type="http://schemas.openxmlformats.org/officeDocument/2006/relationships/oleObject" Target="../embeddings/oleObject6.bin"/><Relationship Id="rId30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36.xml"/><Relationship Id="rId7" Type="http://schemas.openxmlformats.org/officeDocument/2006/relationships/oleObject" Target="../embeddings/oleObject12.bin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1.bin"/><Relationship Id="rId10" Type="http://schemas.openxmlformats.org/officeDocument/2006/relationships/chart" Target="../charts/chart4.xml"/><Relationship Id="rId4" Type="http://schemas.openxmlformats.org/officeDocument/2006/relationships/notesSlide" Target="../notesSlides/notesSlide2.xml"/><Relationship Id="rId9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/>
          <p:nvPr/>
        </p:nvSpPr>
        <p:spPr>
          <a:xfrm>
            <a:off x="539750" y="2368550"/>
            <a:ext cx="8353425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法兰西项目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结项报告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36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mbria Math" panose="02040503050406030204" pitchFamily="18" charset="0"/>
            </a:endParaRPr>
          </a:p>
        </p:txBody>
      </p:sp>
      <p:sp>
        <p:nvSpPr>
          <p:cNvPr id="65539" name="TextBox 1"/>
          <p:cNvSpPr txBox="1"/>
          <p:nvPr/>
        </p:nvSpPr>
        <p:spPr>
          <a:xfrm>
            <a:off x="4432300" y="4406900"/>
            <a:ext cx="426085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拟制：杨新鹏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审核：吴景亮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批准：曾学科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EE03F5-E416-486B-A4BE-BE408E103B38}"/>
              </a:ext>
            </a:extLst>
          </p:cNvPr>
          <p:cNvSpPr/>
          <p:nvPr/>
        </p:nvSpPr>
        <p:spPr bwMode="auto">
          <a:xfrm>
            <a:off x="1189037" y="403315"/>
            <a:ext cx="1474788" cy="650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84AE89C-70F0-4AB0-B39C-FD6DE0F93819}"/>
              </a:ext>
            </a:extLst>
          </p:cNvPr>
          <p:cNvSpPr txBox="1"/>
          <p:nvPr/>
        </p:nvSpPr>
        <p:spPr>
          <a:xfrm>
            <a:off x="1311275" y="535078"/>
            <a:ext cx="1352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项目暗点</a:t>
            </a:r>
          </a:p>
        </p:txBody>
      </p:sp>
      <p:pic>
        <p:nvPicPr>
          <p:cNvPr id="6" name="图片 7" descr="屏幕剪辑">
            <a:extLst>
              <a:ext uri="{FF2B5EF4-FFF2-40B4-BE49-F238E27FC236}">
                <a16:creationId xmlns:a16="http://schemas.microsoft.com/office/drawing/2014/main" id="{D55F3DDC-A7DF-4537-A71B-44F52495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840"/>
            <a:ext cx="900112" cy="84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16">
            <a:extLst>
              <a:ext uri="{FF2B5EF4-FFF2-40B4-BE49-F238E27FC236}">
                <a16:creationId xmlns:a16="http://schemas.microsoft.com/office/drawing/2014/main" id="{A3B7C5F5-A68A-482E-909C-A39875E0EFB2}"/>
              </a:ext>
            </a:extLst>
          </p:cNvPr>
          <p:cNvSpPr/>
          <p:nvPr/>
        </p:nvSpPr>
        <p:spPr>
          <a:xfrm>
            <a:off x="101728" y="1139079"/>
            <a:ext cx="8591304" cy="51838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4CA9906-4C1D-485B-8D4E-4255C441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10" y="1334341"/>
            <a:ext cx="8207140" cy="36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开关项目主板部分设计工作是客户投入，由于客户对单火线产品功耗优化问题经验不足，导致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V1-V3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阶段多次变更开关面板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主板设计；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场景面板项目电源部分设计工作是客户投入，客户电源团队对单火线电源经验不足。导致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V1-V3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阶段改板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次电源才能正常工作；项目延误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场景面板、开关面板线序对应错误，导致改板三次；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法兰西射频存在异地人员交接问题、投入人力不足，导致前期调试时间赶；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5.TOF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小板沿用同类型奥斯陆产品，不匹配导致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OTA TIS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减敏，影响性能；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6.V2/V3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阶段射频领域时间压缩严重，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更换频繁，验证任务重，验证不充分；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芯片选型评估不足，内存，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资源前期评估过于保守，导致在生产方案和安全方案整改时软件实现上遭遇极大困难，不得不因资源限制反复修改方案。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项目计划过于激进。人力不足，黄区内开发人员超强度工作。测试验证不充分，导致试制和首批量产时出现返工。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77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8">
            <a:extLst>
              <a:ext uri="{FF2B5EF4-FFF2-40B4-BE49-F238E27FC236}">
                <a16:creationId xmlns:a16="http://schemas.microsoft.com/office/drawing/2014/main" id="{5CA42592-806A-44B5-A5AD-2E10BBC2D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1" y="244997"/>
            <a:ext cx="3432572" cy="3231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项目亮点</a:t>
            </a:r>
            <a:r>
              <a:rPr lang="en-US" altLang="zh-CN" sz="1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暗点分享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530C12E-9D71-40A9-A072-148479296ACE}"/>
              </a:ext>
            </a:extLst>
          </p:cNvPr>
          <p:cNvSpPr txBox="1"/>
          <p:nvPr/>
        </p:nvSpPr>
        <p:spPr>
          <a:xfrm>
            <a:off x="520816" y="622187"/>
            <a:ext cx="1868329" cy="3000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zh-CN" altLang="en-US" sz="135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暗点改善措施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4F89F5-561C-4541-BC28-413C2313BA1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877820"/>
              </p:ext>
            </p:extLst>
          </p:nvPr>
        </p:nvGraphicFramePr>
        <p:xfrm>
          <a:off x="520816" y="1054168"/>
          <a:ext cx="8373631" cy="2241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9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暗点项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描述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后续改善措施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沉淀方式</a:t>
                      </a:r>
                    </a:p>
                  </a:txBody>
                  <a:tcPr marL="68580" marR="68580" marT="34290" marB="3429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buNone/>
                      </a:pPr>
                      <a:r>
                        <a:rPr lang="zh-CN" altLang="en-US" sz="1200" b="1" kern="1200" noProof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芯片选型评估不足</a:t>
                      </a:r>
                      <a:endParaRPr lang="zh-CN" altLang="en-US" sz="12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内存，</a:t>
                      </a: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flash</a:t>
                      </a:r>
                      <a:r>
                        <a:rPr kumimoji="0" lang="zh-CN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资源前期评估过于保守，导致在生产方案和安全方案整改时软件实现上遭遇极大困难，不得不因资源限制反复修改方案。</a:t>
                      </a: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HW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客户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RFQ Checklist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增加如下检查项目：</a:t>
                      </a:r>
                      <a:endParaRPr lang="en-US" altLang="zh-CN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1.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评估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FLASH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和内存容量时是否包含华为安全需求需要的空间；</a:t>
                      </a:r>
                      <a:endParaRPr lang="en-US" altLang="zh-CN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2.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评估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FLASH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和内存容量时是否包含华为提供的软件模块需要的空间；</a:t>
                      </a:r>
                      <a:endParaRPr lang="en-US" altLang="zh-CN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选型的方案芯片是否拉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HW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的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SE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评估过能否满足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HW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安全需求</a:t>
                      </a:r>
                      <a:endParaRPr lang="en-US" altLang="zh-CN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</a:t>
                      </a:r>
                    </a:p>
                    <a:p>
                      <a:pPr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RFQ</a:t>
                      </a:r>
                      <a:r>
                        <a:rPr lang="en-US" altLang="zh-CN" sz="1100" baseline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BOM Checklist</a:t>
                      </a:r>
                      <a:endParaRPr lang="zh-CN" altLang="en-US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algn="l" defTabSz="6858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项目计划过于激进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人力不足，黄区内开发人员超强度工作。测试验证不充分，导致试制和首批量产时出现返工。</a:t>
                      </a:r>
                      <a:endParaRPr kumimoji="0" lang="en-US" altLang="zh-C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100" dirty="0"/>
                        <a:t>项目经理与客户积极沟通，及时调整项目计划。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100" dirty="0"/>
                        <a:t>项目总结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3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2101655-3D8C-4EAE-92D7-72388D0F1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52151"/>
              </p:ext>
            </p:extLst>
          </p:nvPr>
        </p:nvGraphicFramePr>
        <p:xfrm>
          <a:off x="101727" y="565232"/>
          <a:ext cx="8800848" cy="5499084"/>
        </p:xfrm>
        <a:graphic>
          <a:graphicData uri="http://schemas.openxmlformats.org/drawingml/2006/table">
            <a:tbl>
              <a:tblPr/>
              <a:tblGrid>
                <a:gridCol w="264496">
                  <a:extLst>
                    <a:ext uri="{9D8B030D-6E8A-4147-A177-3AD203B41FA5}">
                      <a16:colId xmlns:a16="http://schemas.microsoft.com/office/drawing/2014/main" val="2801557762"/>
                    </a:ext>
                  </a:extLst>
                </a:gridCol>
                <a:gridCol w="680299">
                  <a:extLst>
                    <a:ext uri="{9D8B030D-6E8A-4147-A177-3AD203B41FA5}">
                      <a16:colId xmlns:a16="http://schemas.microsoft.com/office/drawing/2014/main" val="3621397846"/>
                    </a:ext>
                  </a:extLst>
                </a:gridCol>
                <a:gridCol w="1673639">
                  <a:extLst>
                    <a:ext uri="{9D8B030D-6E8A-4147-A177-3AD203B41FA5}">
                      <a16:colId xmlns:a16="http://schemas.microsoft.com/office/drawing/2014/main" val="2246420932"/>
                    </a:ext>
                  </a:extLst>
                </a:gridCol>
                <a:gridCol w="1600376">
                  <a:extLst>
                    <a:ext uri="{9D8B030D-6E8A-4147-A177-3AD203B41FA5}">
                      <a16:colId xmlns:a16="http://schemas.microsoft.com/office/drawing/2014/main" val="3961321163"/>
                    </a:ext>
                  </a:extLst>
                </a:gridCol>
                <a:gridCol w="1890870">
                  <a:extLst>
                    <a:ext uri="{9D8B030D-6E8A-4147-A177-3AD203B41FA5}">
                      <a16:colId xmlns:a16="http://schemas.microsoft.com/office/drawing/2014/main" val="4256151511"/>
                    </a:ext>
                  </a:extLst>
                </a:gridCol>
                <a:gridCol w="984586">
                  <a:extLst>
                    <a:ext uri="{9D8B030D-6E8A-4147-A177-3AD203B41FA5}">
                      <a16:colId xmlns:a16="http://schemas.microsoft.com/office/drawing/2014/main" val="4116182109"/>
                    </a:ext>
                  </a:extLst>
                </a:gridCol>
                <a:gridCol w="787303">
                  <a:extLst>
                    <a:ext uri="{9D8B030D-6E8A-4147-A177-3AD203B41FA5}">
                      <a16:colId xmlns:a16="http://schemas.microsoft.com/office/drawing/2014/main" val="717282477"/>
                    </a:ext>
                  </a:extLst>
                </a:gridCol>
                <a:gridCol w="919279">
                  <a:extLst>
                    <a:ext uri="{9D8B030D-6E8A-4147-A177-3AD203B41FA5}">
                      <a16:colId xmlns:a16="http://schemas.microsoft.com/office/drawing/2014/main" val="1250623783"/>
                    </a:ext>
                  </a:extLst>
                </a:gridCol>
              </a:tblGrid>
              <a:tr h="380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问题分类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问题概括说明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根本原因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know how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沉淀方式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归档路径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复用情况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087124"/>
                  </a:ext>
                </a:extLst>
              </a:tr>
              <a:tr h="11345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开关面板：</a:t>
                      </a:r>
                    </a:p>
                    <a:p>
                      <a:pPr algn="l" rtl="0" fontAlgn="t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CBB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电容，双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</a:t>
                      </a:r>
                    </a:p>
                  </a:txBody>
                  <a:tcPr marL="36000" marR="5817" marT="5817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CBB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电容单体不满足双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 1000H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可靠性要求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17" marT="5817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CBB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电容选型时要求使用盒装方式，环氧树脂填充最小厚度保持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1mm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12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t"/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CBB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电容需要带电测试并且挂在整流桥后双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 1000H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17" marT="5817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案例总结</a:t>
                      </a: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文档工作区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\02 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各部门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\806 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创新业务中心（彭锦曦）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\10 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创新研发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电子室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\108 Lesson Learn&amp;DFMEA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581900"/>
                  </a:ext>
                </a:extLst>
              </a:tr>
              <a:tr h="95241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开关面板：</a:t>
                      </a: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电源过载保护问题</a:t>
                      </a: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晶丰明源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BP2535C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逻辑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bug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、选用低功耗类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IC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时需要重点评估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OVP OCP SCP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实现逻辑；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、低功耗电源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IC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没有区分过载保护与欠压保护；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案例总结</a:t>
                      </a: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243191"/>
                  </a:ext>
                </a:extLst>
              </a:tr>
              <a:tr h="8285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开关面板；</a:t>
                      </a: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单火线设计规范</a:t>
                      </a: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、低待机功耗设计；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、单火线取电；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EMC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硬件设计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checklist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26100"/>
                  </a:ext>
                </a:extLst>
              </a:tr>
              <a:tr h="5881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场景面板：</a:t>
                      </a: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上电时序问题</a:t>
                      </a: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BES2600 IC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上电逻辑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bug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IC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上电时序在执行硬件复位时同样要遵循上电时序；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5855" marT="5855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案例总结</a:t>
                      </a: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027611"/>
                  </a:ext>
                </a:extLst>
              </a:tr>
              <a:tr h="7644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场景面板：</a:t>
                      </a: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烧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管问题</a:t>
                      </a: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驱动电路设计不合理导致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管烧毁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DS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之间并联电容不能超过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100PF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lang="en-US" altLang="zh-CN" sz="12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、背靠背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驱动管脚需要分开，走差分线；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案例总结</a:t>
                      </a: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88005"/>
                  </a:ext>
                </a:extLst>
              </a:tr>
              <a:tr h="7644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场景面板：</a:t>
                      </a:r>
                    </a:p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压敏电阻问题</a:t>
                      </a: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压敏电阻单体不满足双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、压敏电阻选型需要满足单体双</a:t>
                      </a: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 1000H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要求；</a:t>
                      </a:r>
                      <a:endParaRPr lang="en-US" altLang="zh-CN" sz="12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、压敏电阻需要选用高温高湿型环氧树脂；</a:t>
                      </a:r>
                      <a:endParaRPr lang="en-US" altLang="zh-CN" sz="12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案例总结</a:t>
                      </a: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B="36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6000" marR="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60295"/>
                  </a:ext>
                </a:extLst>
              </a:tr>
            </a:tbl>
          </a:graphicData>
        </a:graphic>
      </p:graphicFrame>
      <p:sp>
        <p:nvSpPr>
          <p:cNvPr id="5" name="TextBox 168">
            <a:extLst>
              <a:ext uri="{FF2B5EF4-FFF2-40B4-BE49-F238E27FC236}">
                <a16:creationId xmlns:a16="http://schemas.microsoft.com/office/drawing/2014/main" id="{87748330-92BB-43DE-87BD-29AA0236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3" y="118956"/>
            <a:ext cx="7589344" cy="446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项目主要问题点及</a:t>
            </a:r>
            <a:r>
              <a:rPr lang="en-US" altLang="zh-CN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LT</a:t>
            </a:r>
            <a:r>
              <a:rPr lang="zh-CN" altLang="en-US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沉淀情况 </a:t>
            </a:r>
            <a:r>
              <a:rPr lang="en-US" altLang="zh-CN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– </a:t>
            </a:r>
            <a:r>
              <a:rPr lang="zh-CN" altLang="en-US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法兰西项目</a:t>
            </a:r>
            <a:r>
              <a:rPr lang="en-US" altLang="zh-CN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</a:t>
            </a:r>
            <a:r>
              <a:rPr lang="en-US" altLang="zh-CN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9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8">
            <a:extLst>
              <a:ext uri="{FF2B5EF4-FFF2-40B4-BE49-F238E27FC236}">
                <a16:creationId xmlns:a16="http://schemas.microsoft.com/office/drawing/2014/main" id="{B6536808-1C34-4725-9CE2-0725B73EB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63500"/>
            <a:ext cx="79930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项目主要问题点及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沉淀情况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软件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3C7901-E8EE-4BD4-A5D7-16219EA66A4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0803220"/>
              </p:ext>
            </p:extLst>
          </p:nvPr>
        </p:nvGraphicFramePr>
        <p:xfrm>
          <a:off x="346196" y="704928"/>
          <a:ext cx="8451608" cy="5308448"/>
        </p:xfrm>
        <a:graphic>
          <a:graphicData uri="http://schemas.openxmlformats.org/drawingml/2006/table">
            <a:tbl>
              <a:tblPr/>
              <a:tblGrid>
                <a:gridCol w="279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84">
                  <a:extLst>
                    <a:ext uri="{9D8B030D-6E8A-4147-A177-3AD203B41FA5}">
                      <a16:colId xmlns:a16="http://schemas.microsoft.com/office/drawing/2014/main" val="2363045882"/>
                    </a:ext>
                  </a:extLst>
                </a:gridCol>
                <a:gridCol w="83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1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56">
                  <a:extLst>
                    <a:ext uri="{9D8B030D-6E8A-4147-A177-3AD203B41FA5}">
                      <a16:colId xmlns:a16="http://schemas.microsoft.com/office/drawing/2014/main" val="2483894562"/>
                    </a:ext>
                  </a:extLst>
                </a:gridCol>
                <a:gridCol w="863400">
                  <a:extLst>
                    <a:ext uri="{9D8B030D-6E8A-4147-A177-3AD203B41FA5}">
                      <a16:colId xmlns:a16="http://schemas.microsoft.com/office/drawing/2014/main" val="3000369218"/>
                    </a:ext>
                  </a:extLst>
                </a:gridCol>
                <a:gridCol w="882800">
                  <a:extLst>
                    <a:ext uri="{9D8B030D-6E8A-4147-A177-3AD203B41FA5}">
                      <a16:colId xmlns:a16="http://schemas.microsoft.com/office/drawing/2014/main" val="1002637797"/>
                    </a:ext>
                  </a:extLst>
                </a:gridCol>
              </a:tblGrid>
              <a:tr h="3815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问题分类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问题的概括说明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根本原因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know how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沉淀方式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归档路径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复用情况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36195" algn="l" rtl="0" fontAlgn="t"/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频繁按键引起系统挂死问题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中断处理函数中调用了系统函数导致中断处理异常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中断处理函数调用系统函数导致中断处理异常，在软件实现上禁止在中断处理函数中直接调用系统函数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项目工作区（新架构版）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[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卢瑞云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]\35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创新产品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\NPI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\X01\22 2022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年 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22168079 X01021\0303 RDPL(EE/ME/SWE)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\030303 SWE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项目经验文档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5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场景面板软件</a:t>
                      </a: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l" rtl="0" fontAlgn="t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应用线程无法启动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Mesh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协议栈数组越界导致系统栈被破坏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新版本存储的秘钥数据比老版本的长，没有对秘钥长度进行校验，数组越界导致系统挂死。软件对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存储数据的完整性和有效性做校验，避免异常数据导致的数据溢出。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案例总结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696447"/>
                  </a:ext>
                </a:extLst>
              </a:tr>
              <a:tr h="115197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场景面板软件</a:t>
                      </a: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l" rtl="0" fontAlgn="t"/>
                      <a:r>
                        <a:rPr lang="zh-CN" altLang="en-US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软件升级后，按键名称恢复成默认值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版本新增三个属性，掉电记忆模块没有对属性的增加或减少做处理，导致修改失败，所有属性回滚到默认值。</a:t>
                      </a:r>
                      <a:endParaRPr lang="en-US" altLang="zh-CN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对数据结构的修改要考虑向前兼容。自测试报告增加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OTA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回滚测试。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案例总结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986313"/>
                  </a:ext>
                </a:extLst>
              </a:tr>
              <a:tr h="129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场景面板软件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rtl="0" fontAlgn="t"/>
                      <a:r>
                        <a:rPr lang="zh-CN" altLang="zh-CN" sz="120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重复执行场景后，智能面板死机，点击切换下一屏和按按键都无反应</a:t>
                      </a:r>
                      <a:endParaRPr lang="zh-CN" alt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Hilink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 SDK put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接口中修改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model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数据，</a:t>
                      </a:r>
                      <a:r>
                        <a:rPr lang="en-US" altLang="zh-CN" sz="12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hilink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和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model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各有一个锁，按键上报涉及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model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中调用</a:t>
                      </a:r>
                      <a:r>
                        <a:rPr lang="en-US" altLang="zh-CN" sz="1200" kern="1200" dirty="0" err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hilink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 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上报接口，发生死锁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场景面板数据上报修改为异步上报，由</a:t>
                      </a:r>
                      <a:r>
                        <a:rPr lang="en-US" altLang="zh-CN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report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线程统一上报数据。</a:t>
                      </a:r>
                      <a:r>
                        <a:rPr lang="zh-CN" altLang="en-US" sz="12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线程内死锁可考虑修改成异步处理方式，避开死锁问题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案例总结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74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79930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项目主要问题点及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沉淀情况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软件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1424" y="635080"/>
          <a:ext cx="8451608" cy="4587825"/>
        </p:xfrm>
        <a:graphic>
          <a:graphicData uri="http://schemas.openxmlformats.org/drawingml/2006/table">
            <a:tbl>
              <a:tblPr/>
              <a:tblGrid>
                <a:gridCol w="254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453">
                  <a:extLst>
                    <a:ext uri="{9D8B030D-6E8A-4147-A177-3AD203B41FA5}">
                      <a16:colId xmlns:a16="http://schemas.microsoft.com/office/drawing/2014/main" val="2363045882"/>
                    </a:ext>
                  </a:extLst>
                </a:gridCol>
                <a:gridCol w="85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845">
                  <a:extLst>
                    <a:ext uri="{9D8B030D-6E8A-4147-A177-3AD203B41FA5}">
                      <a16:colId xmlns:a16="http://schemas.microsoft.com/office/drawing/2014/main" val="2483894562"/>
                    </a:ext>
                  </a:extLst>
                </a:gridCol>
                <a:gridCol w="934731">
                  <a:extLst>
                    <a:ext uri="{9D8B030D-6E8A-4147-A177-3AD203B41FA5}">
                      <a16:colId xmlns:a16="http://schemas.microsoft.com/office/drawing/2014/main" val="3000369218"/>
                    </a:ext>
                  </a:extLst>
                </a:gridCol>
                <a:gridCol w="882800">
                  <a:extLst>
                    <a:ext uri="{9D8B030D-6E8A-4147-A177-3AD203B41FA5}">
                      <a16:colId xmlns:a16="http://schemas.microsoft.com/office/drawing/2014/main" val="1002637797"/>
                    </a:ext>
                  </a:extLst>
                </a:gridCol>
              </a:tblGrid>
              <a:tr h="3815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问题分类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问题的概括说明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根本原因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know how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沉淀方式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归档路径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复用情况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安全启动方案影响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V3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试制交付计划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汇顶平台安全启动只适配自己的研发工具，未对接过华为的整个镜像签名流程，导致进度缓慢，即需要拉通华为及汇顶，梳理整个签名及验签流程及涉及相关算法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华为项目，前期方案平台选型评估时，安全启动应作为一个重要参数输入，进行评估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, 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如签名验证算法等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RFQ BOM Checklist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项目工作区（新架构版）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[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卢瑞云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]\35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创新产品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\NPI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\X01\22 2022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年 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22168080 X01020\0303 RDPL(EE/ME/SWE)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\030303 SWE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项目经验总结文档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3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错误使用，导致开关面板死机问题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FreeRTOS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系统中，应用业务进行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 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free 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的过程中，如果发生中断中 也进行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或者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free 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就会发生重入，导致死循环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函数是直接从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SRAM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堆中申请内存只分配了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个字节，动态内存申请优先选择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OS API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pvPortMalloc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b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、消息中断数据由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调整为循环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buff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中存储。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、硬件中断数据由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malloc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调整为值拷贝至中断队列处理。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、了解不同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os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中的约束行为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40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快速操作按键造成继电器容易宕机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freeRtos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en-US" altLang="zh-CN" sz="1200" kern="1200" dirty="0" err="1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sdk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中功耗管理模块适配异常致使硬件定时器在系统睡眠时得不到调度，无法唤醒操作系统，导致继电器耗电过多，芯片下电重启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疑难问题拉通汇顶同事重新适配，对齐功耗管理模块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74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79930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项目主要问题点及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沉淀情况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软件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1576" y="525463"/>
          <a:ext cx="8521456" cy="5557761"/>
        </p:xfrm>
        <a:graphic>
          <a:graphicData uri="http://schemas.openxmlformats.org/drawingml/2006/table">
            <a:tbl>
              <a:tblPr/>
              <a:tblGrid>
                <a:gridCol w="324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500">
                  <a:extLst>
                    <a:ext uri="{9D8B030D-6E8A-4147-A177-3AD203B41FA5}">
                      <a16:colId xmlns:a16="http://schemas.microsoft.com/office/drawing/2014/main" val="2363045882"/>
                    </a:ext>
                  </a:extLst>
                </a:gridCol>
                <a:gridCol w="90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845">
                  <a:extLst>
                    <a:ext uri="{9D8B030D-6E8A-4147-A177-3AD203B41FA5}">
                      <a16:colId xmlns:a16="http://schemas.microsoft.com/office/drawing/2014/main" val="2483894562"/>
                    </a:ext>
                  </a:extLst>
                </a:gridCol>
                <a:gridCol w="934731">
                  <a:extLst>
                    <a:ext uri="{9D8B030D-6E8A-4147-A177-3AD203B41FA5}">
                      <a16:colId xmlns:a16="http://schemas.microsoft.com/office/drawing/2014/main" val="3000369218"/>
                    </a:ext>
                  </a:extLst>
                </a:gridCol>
                <a:gridCol w="882800">
                  <a:extLst>
                    <a:ext uri="{9D8B030D-6E8A-4147-A177-3AD203B41FA5}">
                      <a16:colId xmlns:a16="http://schemas.microsoft.com/office/drawing/2014/main" val="1002637797"/>
                    </a:ext>
                  </a:extLst>
                </a:gridCol>
              </a:tblGrid>
              <a:tr h="3815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问题分类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问题的概括说明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根本原因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know how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沉淀方式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归档路径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复用情况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3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V2/V3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部分开关设备存在启动异常问题</a:t>
                      </a:r>
                    </a:p>
                  </a:txBody>
                  <a:tcPr marL="5817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拉动继电器会消耗电量，延时采用的是操作系统的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Delay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函数非绝对延迟，由于受操作系统的任务调度导致延时时间不准确。在初始化时存在延时过久导致下电重启。</a:t>
                      </a:r>
                    </a:p>
                  </a:txBody>
                  <a:tcPr marL="5817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、对继电器的所有操作都更换为硬件定时器中执行。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t"/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、拉通硬件，增加不同场景下继电器控制时序以及间隔。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 rtl="0" fontAlgn="t"/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、对于精确时序要求场景不允许使用可靠性不够的定时行为。</a:t>
                      </a:r>
                    </a:p>
                  </a:txBody>
                  <a:tcPr marL="5817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项目工作区（新架构版）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[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卢瑞云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]\35 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创新产品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\NPI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\X01\22 2022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年 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22168080 X01020\0303 RDPL(EE/ME/SWE)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\030303 SWE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r>
                        <a:rPr lang="zh-CN" altLang="en-US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项目经验总结文档</a:t>
                      </a:r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\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54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l" rtl="0" fontAlgn="t"/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因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空间不足引起的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 map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镜像方案变更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l" rtl="0" fontAlgn="t"/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因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资源紧张，考虑后续业务扩展，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ATS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无法作为一个业务集成到商用软件中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采用一种新模式，采用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ATS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软件与商用软件分开，默认为厂测软件，退厂测再用，商用软件覆盖，为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腾出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10+KB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005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OTA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升级概率性失败问题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1.Mesh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打开可连接广播报文概率性丢失，导致可连接广播未开启，连接失败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t"/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2.Flash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读写擦除需要锁中断，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OTA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业务在升级前对整块备份区进行擦除，耗时较长，固概率性出现因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GATT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收发包异常导致升级失败</a:t>
                      </a:r>
                      <a:b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、重要指令要做重传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、改在升级包交互前完成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flash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擦除或者采用擦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4K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</a:t>
                      </a: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4K</a:t>
                      </a: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的方式</a:t>
                      </a:r>
                    </a:p>
                  </a:txBody>
                  <a:tcPr marL="5855" marR="5855" marT="58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600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</a:p>
                  </a:txBody>
                  <a:tcPr marL="4071" marR="4071" marT="4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"/>
                        </a:rPr>
                        <a:t>开关面板软件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敏感数据未加密存储导致后续需要做兼容设备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缺乏安全设计思想，不熟悉华为安全红线定义</a:t>
                      </a:r>
                      <a:endParaRPr lang="en-US" altLang="zh-CN" sz="1200" kern="120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l"/>
                      <a:r>
                        <a:rPr lang="en-US" altLang="zh-CN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1200" kern="120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平台无硬件加密芯片，只能通过软件手段减少敏感数据被盗用</a:t>
                      </a: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项目初期就要对敏感数据进行划分定义，并拉通</a:t>
                      </a:r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</a:t>
                      </a:r>
                      <a:r>
                        <a:rPr lang="zh-CN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进行方案评估</a:t>
                      </a:r>
                      <a:endParaRPr lang="zh-CN" altLang="en-US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0" i="0" kern="1200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RFQ BOM Checklist</a:t>
                      </a:r>
                      <a:endParaRPr lang="zh-CN" altLang="en-US" sz="12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006DB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</a:t>
                      </a:r>
                      <a:endParaRPr lang="en-US" altLang="zh-CN" sz="1200" kern="1200" dirty="0">
                        <a:solidFill>
                          <a:srgbClr val="006DBB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6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31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8F913B-75D7-47E2-927C-B4F4B9A9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82" y="579566"/>
            <a:ext cx="7400011" cy="5891271"/>
          </a:xfrm>
          <a:prstGeom prst="rect">
            <a:avLst/>
          </a:prstGeom>
        </p:spPr>
      </p:pic>
      <p:sp>
        <p:nvSpPr>
          <p:cNvPr id="5" name="TextBox 168">
            <a:extLst>
              <a:ext uri="{FF2B5EF4-FFF2-40B4-BE49-F238E27FC236}">
                <a16:creationId xmlns:a16="http://schemas.microsoft.com/office/drawing/2014/main" id="{B14A9146-1961-4AB4-81D4-C9BDFA372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79728"/>
            <a:ext cx="782747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项目主要问题点及</a:t>
            </a: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LT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沉淀情况 </a:t>
            </a: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– 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法兰西项目</a:t>
            </a: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质量软测领</a:t>
            </a: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7740BD52-F578-4F29-98B3-6C459C55A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26232"/>
              </p:ext>
            </p:extLst>
          </p:nvPr>
        </p:nvGraphicFramePr>
        <p:xfrm>
          <a:off x="7552632" y="3208223"/>
          <a:ext cx="761757" cy="522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71550" imgH="666750" progId="Excel.Sheet.12">
                  <p:embed/>
                </p:oleObj>
              </mc:Choice>
              <mc:Fallback>
                <p:oleObj name="Worksheet" showAsIcon="1" r:id="rId3" imgW="971550" imgH="666750" progId="Excel.Sheet.12">
                  <p:embed/>
                  <p:pic>
                    <p:nvPicPr>
                      <p:cNvPr id="44" name="对象 4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2632" y="3208223"/>
                        <a:ext cx="761757" cy="522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000BA639-0D96-45AB-9B06-F8B5A3AB9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187250"/>
              </p:ext>
            </p:extLst>
          </p:nvPr>
        </p:nvGraphicFramePr>
        <p:xfrm>
          <a:off x="4797046" y="5970340"/>
          <a:ext cx="791801" cy="543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71550" imgH="666750" progId="Excel.Sheet.12">
                  <p:embed/>
                </p:oleObj>
              </mc:Choice>
              <mc:Fallback>
                <p:oleObj name="Worksheet" showAsIcon="1" r:id="rId5" imgW="971550" imgH="666750" progId="Excel.Sheet.12">
                  <p:embed/>
                  <p:pic>
                    <p:nvPicPr>
                      <p:cNvPr id="45" name="对象 4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7046" y="5970340"/>
                        <a:ext cx="791801" cy="543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  <a:extLst>
              <a:ext uri="{FF2B5EF4-FFF2-40B4-BE49-F238E27FC236}">
                <a16:creationId xmlns:a16="http://schemas.microsoft.com/office/drawing/2014/main" id="{06F0061C-0839-401E-A37C-32AA019554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238142"/>
              </p:ext>
            </p:extLst>
          </p:nvPr>
        </p:nvGraphicFramePr>
        <p:xfrm>
          <a:off x="8325427" y="3198044"/>
          <a:ext cx="791175" cy="543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7" imgW="971550" imgH="666750" progId="Excel.Sheet.12">
                  <p:embed/>
                </p:oleObj>
              </mc:Choice>
              <mc:Fallback>
                <p:oleObj showAsIcon="1" r:id="rId7" imgW="971550" imgH="666750" progId="Excel.Sheet.12">
                  <p:embed/>
                  <p:pic>
                    <p:nvPicPr>
                      <p:cNvPr id="46" name="对象 4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25427" y="3198044"/>
                        <a:ext cx="791175" cy="543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F2E95EAF-B662-4088-8532-01C46FE93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94381"/>
              </p:ext>
            </p:extLst>
          </p:nvPr>
        </p:nvGraphicFramePr>
        <p:xfrm>
          <a:off x="6406502" y="5404491"/>
          <a:ext cx="759253" cy="520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9" imgW="971550" imgH="666750" progId="Package">
                  <p:embed/>
                </p:oleObj>
              </mc:Choice>
              <mc:Fallback>
                <p:oleObj name="包装程序外壳对象" showAsIcon="1" r:id="rId9" imgW="971550" imgH="666750" progId="Package">
                  <p:embed/>
                  <p:pic>
                    <p:nvPicPr>
                      <p:cNvPr id="48" name="对象 4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6502" y="5404491"/>
                        <a:ext cx="759253" cy="520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C0E01F57-170A-46C6-A417-442CFC8F3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45591"/>
              </p:ext>
            </p:extLst>
          </p:nvPr>
        </p:nvGraphicFramePr>
        <p:xfrm>
          <a:off x="7245258" y="5393043"/>
          <a:ext cx="756123" cy="51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1" imgW="971550" imgH="666750" progId="Excel.Sheet.12">
                  <p:embed/>
                </p:oleObj>
              </mc:Choice>
              <mc:Fallback>
                <p:oleObj name="Worksheet" showAsIcon="1" r:id="rId11" imgW="971550" imgH="666750" progId="Excel.Sheet.12">
                  <p:embed/>
                  <p:pic>
                    <p:nvPicPr>
                      <p:cNvPr id="49" name="对象 4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45258" y="5393043"/>
                        <a:ext cx="756123" cy="519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  <a:extLst>
              <a:ext uri="{FF2B5EF4-FFF2-40B4-BE49-F238E27FC236}">
                <a16:creationId xmlns:a16="http://schemas.microsoft.com/office/drawing/2014/main" id="{FB21D1D7-3DC9-49DE-9D93-613D442BA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455229"/>
              </p:ext>
            </p:extLst>
          </p:nvPr>
        </p:nvGraphicFramePr>
        <p:xfrm>
          <a:off x="6667442" y="3187994"/>
          <a:ext cx="872546" cy="59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13" imgW="971550" imgH="666750" progId="Package">
                  <p:embed/>
                </p:oleObj>
              </mc:Choice>
              <mc:Fallback>
                <p:oleObj showAsIcon="1" r:id="rId13" imgW="971550" imgH="666750" progId="Package">
                  <p:embed/>
                  <p:pic>
                    <p:nvPicPr>
                      <p:cNvPr id="50" name="对象 4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67442" y="3187994"/>
                        <a:ext cx="872546" cy="59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E436459-98E1-4857-A595-0395987AF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175672"/>
              </p:ext>
            </p:extLst>
          </p:nvPr>
        </p:nvGraphicFramePr>
        <p:xfrm>
          <a:off x="-550803" y="1322675"/>
          <a:ext cx="2984121" cy="4406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5" imgW="1962150" imgH="2911475" progId="Visio.Drawing.15">
                  <p:embed/>
                </p:oleObj>
              </mc:Choice>
              <mc:Fallback>
                <p:oleObj name="Visio" r:id="rId15" imgW="1962150" imgH="2911475" progId="Visio.Drawing.15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550803" y="1322675"/>
                        <a:ext cx="2984121" cy="4406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ECFFD3B-57E0-4BD0-BC4B-CCF58C161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319231"/>
              </p:ext>
            </p:extLst>
          </p:nvPr>
        </p:nvGraphicFramePr>
        <p:xfrm>
          <a:off x="8165152" y="5960441"/>
          <a:ext cx="663172" cy="57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7" imgW="598170" imgH="518795" progId="Excel.Sheet.12">
                  <p:embed/>
                </p:oleObj>
              </mc:Choice>
              <mc:Fallback>
                <p:oleObj name="Worksheet" showAsIcon="1" r:id="rId17" imgW="598170" imgH="518795" progId="Excel.Sheet.12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65152" y="5960441"/>
                        <a:ext cx="663172" cy="574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23AA571-9387-4939-83D3-BEF9EA36D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225825"/>
              </p:ext>
            </p:extLst>
          </p:nvPr>
        </p:nvGraphicFramePr>
        <p:xfrm>
          <a:off x="8204459" y="4825979"/>
          <a:ext cx="659276" cy="57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9" imgW="598170" imgH="518795" progId="Excel.Sheet.12">
                  <p:embed/>
                </p:oleObj>
              </mc:Choice>
              <mc:Fallback>
                <p:oleObj name="Worksheet" showAsIcon="1" r:id="rId19" imgW="598170" imgH="518795" progId="Excel.Sheet.12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204459" y="4825979"/>
                        <a:ext cx="659276" cy="571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D18D37D-87D7-4360-AF3E-03381E526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38404"/>
              </p:ext>
            </p:extLst>
          </p:nvPr>
        </p:nvGraphicFramePr>
        <p:xfrm>
          <a:off x="8258069" y="5357764"/>
          <a:ext cx="603301" cy="522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1" imgW="598170" imgH="518795" progId="Excel.Sheet.12">
                  <p:embed/>
                </p:oleObj>
              </mc:Choice>
              <mc:Fallback>
                <p:oleObj name="Worksheet" showAsIcon="1" r:id="rId21" imgW="598170" imgH="518795" progId="Excel.Sheet.12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258069" y="5357764"/>
                        <a:ext cx="603301" cy="522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A201C52-3F25-42AB-91F2-6B577DE826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67592"/>
              </p:ext>
            </p:extLst>
          </p:nvPr>
        </p:nvGraphicFramePr>
        <p:xfrm>
          <a:off x="7451580" y="3856329"/>
          <a:ext cx="659276" cy="57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3" imgW="598170" imgH="518795" progId="Package">
                  <p:embed/>
                </p:oleObj>
              </mc:Choice>
              <mc:Fallback>
                <p:oleObj name="包装程序外壳对象" showAsIcon="1" r:id="rId23" imgW="598170" imgH="518795" progId="Package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451580" y="3856329"/>
                        <a:ext cx="659276" cy="571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  <a:extLst>
              <a:ext uri="{FF2B5EF4-FFF2-40B4-BE49-F238E27FC236}">
                <a16:creationId xmlns:a16="http://schemas.microsoft.com/office/drawing/2014/main" id="{CDD800F7-A84F-44B7-98DF-351E12472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24960"/>
              </p:ext>
            </p:extLst>
          </p:nvPr>
        </p:nvGraphicFramePr>
        <p:xfrm>
          <a:off x="7381876" y="4832177"/>
          <a:ext cx="621548" cy="426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5" imgW="971550" imgH="666750" progId="Package">
                  <p:embed/>
                </p:oleObj>
              </mc:Choice>
              <mc:Fallback>
                <p:oleObj showAsIcon="1" r:id="rId25" imgW="971550" imgH="666750" progId="Package">
                  <p:embed/>
                  <p:pic>
                    <p:nvPicPr>
                      <p:cNvPr id="24" name="对象 2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381876" y="4832177"/>
                        <a:ext cx="621548" cy="426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  <a:extLst>
              <a:ext uri="{FF2B5EF4-FFF2-40B4-BE49-F238E27FC236}">
                <a16:creationId xmlns:a16="http://schemas.microsoft.com/office/drawing/2014/main" id="{106803C4-3D7D-4E2B-B04C-DF93A7C6D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320844"/>
              </p:ext>
            </p:extLst>
          </p:nvPr>
        </p:nvGraphicFramePr>
        <p:xfrm>
          <a:off x="8274050" y="3925932"/>
          <a:ext cx="802442" cy="550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7" imgW="971550" imgH="666750" progId="Package">
                  <p:embed/>
                </p:oleObj>
              </mc:Choice>
              <mc:Fallback>
                <p:oleObj showAsIcon="1" r:id="rId27" imgW="971550" imgH="666750" progId="Package">
                  <p:embed/>
                  <p:pic>
                    <p:nvPicPr>
                      <p:cNvPr id="25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274050" y="3925932"/>
                        <a:ext cx="802442" cy="550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  <a:extLst>
              <a:ext uri="{FF2B5EF4-FFF2-40B4-BE49-F238E27FC236}">
                <a16:creationId xmlns:a16="http://schemas.microsoft.com/office/drawing/2014/main" id="{D76F01DA-7335-440D-82E1-FB0B4943A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189096"/>
              </p:ext>
            </p:extLst>
          </p:nvPr>
        </p:nvGraphicFramePr>
        <p:xfrm>
          <a:off x="5589905" y="5920385"/>
          <a:ext cx="793679" cy="54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9" imgW="971550" imgH="666750" progId="Package">
                  <p:embed/>
                </p:oleObj>
              </mc:Choice>
              <mc:Fallback>
                <p:oleObj showAsIcon="1" r:id="rId29" imgW="971550" imgH="666750" progId="Package">
                  <p:embed/>
                  <p:pic>
                    <p:nvPicPr>
                      <p:cNvPr id="26" name="对象 2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89905" y="5920385"/>
                        <a:ext cx="793679" cy="545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  <a:extLst>
              <a:ext uri="{FF2B5EF4-FFF2-40B4-BE49-F238E27FC236}">
                <a16:creationId xmlns:a16="http://schemas.microsoft.com/office/drawing/2014/main" id="{825698BD-A582-4C0F-86F1-FB49DC1AA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38899"/>
              </p:ext>
            </p:extLst>
          </p:nvPr>
        </p:nvGraphicFramePr>
        <p:xfrm>
          <a:off x="6457950" y="5950920"/>
          <a:ext cx="799938" cy="54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1" imgW="971550" imgH="666750" progId="Package">
                  <p:embed/>
                </p:oleObj>
              </mc:Choice>
              <mc:Fallback>
                <p:oleObj showAsIcon="1" r:id="rId31" imgW="971550" imgH="666750" progId="Package">
                  <p:embed/>
                  <p:pic>
                    <p:nvPicPr>
                      <p:cNvPr id="27" name="对象 2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457950" y="5950920"/>
                        <a:ext cx="799938" cy="54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  <a:extLst>
              <a:ext uri="{FF2B5EF4-FFF2-40B4-BE49-F238E27FC236}">
                <a16:creationId xmlns:a16="http://schemas.microsoft.com/office/drawing/2014/main" id="{01D241EB-B42A-4608-A562-5DF75EC4E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738265"/>
              </p:ext>
            </p:extLst>
          </p:nvPr>
        </p:nvGraphicFramePr>
        <p:xfrm>
          <a:off x="7296150" y="5950738"/>
          <a:ext cx="781160" cy="53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3" imgW="971550" imgH="666750" progId="Package">
                  <p:embed/>
                </p:oleObj>
              </mc:Choice>
              <mc:Fallback>
                <p:oleObj showAsIcon="1" r:id="rId33" imgW="971550" imgH="666750" progId="Package">
                  <p:embed/>
                  <p:pic>
                    <p:nvPicPr>
                      <p:cNvPr id="28" name="对象 2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296150" y="5950738"/>
                        <a:ext cx="781160" cy="536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70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63525" y="728663"/>
            <a:ext cx="6962775" cy="446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7.1 </a:t>
            </a: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质量硬测领域项目投入及交付达成情况</a:t>
            </a: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6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6880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40078"/>
              </p:ext>
            </p:extLst>
          </p:nvPr>
        </p:nvGraphicFramePr>
        <p:xfrm>
          <a:off x="862011" y="1377949"/>
          <a:ext cx="7272236" cy="1562116"/>
        </p:xfrm>
        <a:graphic>
          <a:graphicData uri="http://schemas.openxmlformats.org/drawingml/2006/table">
            <a:tbl>
              <a:tblPr/>
              <a:tblGrid>
                <a:gridCol w="1983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854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法兰西硬件测试投入情况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产品型号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工作投入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用例执行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发现缺陷数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法兰西开关面板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法兰西场景面板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52885"/>
              </p:ext>
            </p:extLst>
          </p:nvPr>
        </p:nvGraphicFramePr>
        <p:xfrm>
          <a:off x="862010" y="3289304"/>
          <a:ext cx="2173333" cy="2584378"/>
        </p:xfrm>
        <a:graphic>
          <a:graphicData uri="http://schemas.openxmlformats.org/drawingml/2006/table">
            <a:tbl>
              <a:tblPr/>
              <a:tblGrid>
                <a:gridCol w="13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测试关键交付活动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测试策略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测试方案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测试报告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硬件定型报告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改进提升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硬件测试问题总结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747788"/>
              </p:ext>
            </p:extLst>
          </p:nvPr>
        </p:nvGraphicFramePr>
        <p:xfrm>
          <a:off x="3105192" y="3289304"/>
          <a:ext cx="5378296" cy="2584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63525" y="728663"/>
            <a:ext cx="6607175" cy="446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7.2 </a:t>
            </a: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质量硬测领域测试缺陷发现情况</a:t>
            </a: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81923" name="对象 2"/>
          <p:cNvGraphicFramePr>
            <a:graphicFrameLocks noChangeAspect="1"/>
          </p:cNvGraphicFramePr>
          <p:nvPr/>
        </p:nvGraphicFramePr>
        <p:xfrm>
          <a:off x="8112125" y="1009650"/>
          <a:ext cx="381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441325" imgH="785495" progId="Office12.Excel.Template">
                  <p:embed/>
                </p:oleObj>
              </mc:Choice>
              <mc:Fallback>
                <p:oleObj showAsIcon="1" r:id="rId2" imgW="441325" imgH="785495" progId="Office12.Excel.Templat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12125" y="1009650"/>
                        <a:ext cx="381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6880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" y="1473256"/>
            <a:ext cx="9089628" cy="4121032"/>
          </a:xfrm>
          <a:prstGeom prst="rect">
            <a:avLst/>
          </a:prstGeom>
        </p:spPr>
      </p:pic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215300" y="5594288"/>
            <a:ext cx="6607175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 kern="0" noProof="0" dirty="0">
                <a:solidFill>
                  <a:srgbClr val="0000FF"/>
                </a:solidFill>
                <a:latin typeface="+mj-lt"/>
                <a:sym typeface="+mn-ea"/>
              </a:rPr>
              <a:t>项目亮点：所有硬件问题均在硬件定型前发现，硬件问题未遗留到量产阶段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63525" y="728663"/>
            <a:ext cx="5975350" cy="446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7.3 </a:t>
            </a: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质量软测领域项目投入及交付达成情况</a:t>
            </a: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6880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3DA7156-FDFC-42A3-BC22-648F930FB42A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74625" y="1146175"/>
          <a:ext cx="8737600" cy="124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测试团队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产品类型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版本数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人力投入（人天）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执行用例数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发现缺陷数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FB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软件测试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场景面板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640.3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5797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264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开关面板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85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产品测试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场景面板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822</a:t>
                      </a: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（产测</a:t>
                      </a:r>
                      <a:r>
                        <a:rPr lang="en-US" alt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短距）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4729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235</a:t>
                      </a: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开关面板</a:t>
                      </a:r>
                      <a:endParaRPr lang="zh-CN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9" marR="12699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/>
          <p:nvPr/>
        </p:nvSpPr>
        <p:spPr>
          <a:xfrm>
            <a:off x="3154363" y="0"/>
            <a:ext cx="2786062" cy="5921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fontAlgn="ctr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mbria Math" panose="02040503050406030204" pitchFamily="18" charset="0"/>
              </a:rPr>
              <a:t>目    录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mbria Math" panose="02040503050406030204" pitchFamily="18" charset="0"/>
            </a:endParaRPr>
          </a:p>
        </p:txBody>
      </p:sp>
      <p:sp>
        <p:nvSpPr>
          <p:cNvPr id="66563" name="Text Box 59"/>
          <p:cNvSpPr/>
          <p:nvPr/>
        </p:nvSpPr>
        <p:spPr>
          <a:xfrm>
            <a:off x="660400" y="704850"/>
            <a:ext cx="7658100" cy="5860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项目团队介绍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项目产品简介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项目开发里程碑进度达成情况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项目人员培养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项目亮点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暗点分享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项目主要问题点及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沉淀情况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项目品质达成情况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项目采购达成情况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项目制造达成情况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装备开发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项目销售和投入产出达成情况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项目各专业沉淀情况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项目物料认可进展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领导点评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-2" y="619100"/>
            <a:ext cx="9144002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63525" y="728663"/>
            <a:ext cx="6607175" cy="444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7.3 </a:t>
            </a: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质量软测领域测试缺陷发现情况</a:t>
            </a: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83971" name="对象 2"/>
          <p:cNvGraphicFramePr>
            <a:graphicFrameLocks noChangeAspect="1"/>
          </p:cNvGraphicFramePr>
          <p:nvPr/>
        </p:nvGraphicFramePr>
        <p:xfrm>
          <a:off x="8112125" y="1009650"/>
          <a:ext cx="381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5" imgW="441325" imgH="785495" progId="Office12.Excel.Template">
                  <p:embed/>
                </p:oleObj>
              </mc:Choice>
              <mc:Fallback>
                <p:oleObj showAsIcon="1" r:id="rId5" imgW="441325" imgH="785495" progId="Office12.Excel.Templat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2125" y="1009650"/>
                        <a:ext cx="381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6880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978AD9-74FE-4949-BFA3-873F95DAAB48}"/>
              </a:ext>
            </a:extLst>
          </p:cNvPr>
          <p:cNvSpPr/>
          <p:nvPr/>
        </p:nvSpPr>
        <p:spPr>
          <a:xfrm>
            <a:off x="168491" y="3425242"/>
            <a:ext cx="5513070" cy="21094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2C972C-6E97-4E39-8E61-17ECC5238793}"/>
              </a:ext>
            </a:extLst>
          </p:cNvPr>
          <p:cNvSpPr/>
          <p:nvPr/>
        </p:nvSpPr>
        <p:spPr>
          <a:xfrm>
            <a:off x="181191" y="1495477"/>
            <a:ext cx="5365750" cy="1830705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2">
            <a:extLst>
              <a:ext uri="{FF2B5EF4-FFF2-40B4-BE49-F238E27FC236}">
                <a16:creationId xmlns:a16="http://schemas.microsoft.com/office/drawing/2014/main" id="{A83A501F-CFC2-4F66-90A5-5C5CD4265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2125" y="1009650"/>
          <a:ext cx="381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7" imgW="441325" imgH="785495" progId="Excel.Sheet.12">
                  <p:embed/>
                </p:oleObj>
              </mc:Choice>
              <mc:Fallback>
                <p:oleObj showAsIcon="1" r:id="rId7" imgW="441325" imgH="785495" progId="Excel.Sheet.12">
                  <p:embed/>
                  <p:pic>
                    <p:nvPicPr>
                      <p:cNvPr id="83971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2125" y="1009650"/>
                        <a:ext cx="381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8">
            <a:extLst>
              <a:ext uri="{FF2B5EF4-FFF2-40B4-BE49-F238E27FC236}">
                <a16:creationId xmlns:a16="http://schemas.microsoft.com/office/drawing/2014/main" id="{73BA482A-EEF9-42E8-9BA1-90CF7455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63500"/>
            <a:ext cx="56880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620913-808D-4191-95B4-5FC014999CE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4501744"/>
              </p:ext>
            </p:extLst>
          </p:nvPr>
        </p:nvGraphicFramePr>
        <p:xfrm>
          <a:off x="251041" y="3614472"/>
          <a:ext cx="2202815" cy="170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205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问题级别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发现缺陷数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产测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软测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致命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严重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43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136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290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提示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62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121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235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499</a:t>
                      </a:r>
                    </a:p>
                  </a:txBody>
                  <a:tcPr marL="12696" marR="12696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74D4A0C-595F-4014-84E0-9B90DA16A4A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6883314"/>
              </p:ext>
            </p:extLst>
          </p:nvPr>
        </p:nvGraphicFramePr>
        <p:xfrm>
          <a:off x="251041" y="1713917"/>
          <a:ext cx="1800860" cy="139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发现缺陷数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TR3~TR4A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307</a:t>
                      </a: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TR4A~TR5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</a:t>
                      </a: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TR5~</a:t>
                      </a:r>
                      <a:r>
                        <a:rPr lang="zh-CN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至今</a:t>
                      </a: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499</a:t>
                      </a:r>
                    </a:p>
                  </a:txBody>
                  <a:tcPr marL="12696" marR="12696" marT="12707" marB="45745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DA622B54-845B-4FCC-B1B7-AC36AC168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946696"/>
              </p:ext>
            </p:extLst>
          </p:nvPr>
        </p:nvGraphicFramePr>
        <p:xfrm>
          <a:off x="2625941" y="3496997"/>
          <a:ext cx="2956560" cy="1938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18241DE2-AC64-45FE-8812-4D1877D5C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932936"/>
              </p:ext>
            </p:extLst>
          </p:nvPr>
        </p:nvGraphicFramePr>
        <p:xfrm>
          <a:off x="2346541" y="1612952"/>
          <a:ext cx="3049905" cy="15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下箭头 4">
            <a:extLst>
              <a:ext uri="{FF2B5EF4-FFF2-40B4-BE49-F238E27FC236}">
                <a16:creationId xmlns:a16="http://schemas.microsoft.com/office/drawing/2014/main" id="{4E7F97CB-CA98-474F-BA3D-97BCD9DD77FA}"/>
              </a:ext>
            </a:extLst>
          </p:cNvPr>
          <p:cNvSpPr/>
          <p:nvPr/>
        </p:nvSpPr>
        <p:spPr>
          <a:xfrm>
            <a:off x="1702651" y="2100632"/>
            <a:ext cx="349250" cy="838200"/>
          </a:xfrm>
          <a:prstGeom prst="down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质量管控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FE2C9C4-7DA1-4DE7-9AF5-FAE2BE099375}"/>
              </a:ext>
            </a:extLst>
          </p:cNvPr>
          <p:cNvCxnSpPr/>
          <p:nvPr/>
        </p:nvCxnSpPr>
        <p:spPr>
          <a:xfrm>
            <a:off x="3184741" y="1861872"/>
            <a:ext cx="1652270" cy="586105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669DE732-28FF-439B-953A-BBE4FB0FF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578565"/>
              </p:ext>
            </p:extLst>
          </p:nvPr>
        </p:nvGraphicFramePr>
        <p:xfrm>
          <a:off x="5839041" y="3328722"/>
          <a:ext cx="311785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DD68DD3B-C7B7-43D3-A669-17C446423911}"/>
              </a:ext>
            </a:extLst>
          </p:cNvPr>
          <p:cNvSpPr txBox="1"/>
          <p:nvPr/>
        </p:nvSpPr>
        <p:spPr>
          <a:xfrm>
            <a:off x="5691086" y="1652322"/>
            <a:ext cx="344868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、法兰西项目累计提交问题单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499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个，其中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致命问题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严重问题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一般问题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290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个，</a:t>
            </a:r>
            <a:r>
              <a:rPr lang="en-US" altLang="zh-CN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提示问题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、致命及严重问题闭环率均超过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，满足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过点质量目标。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、产品问题在研发阶段有效拦截，问题分布呈递减趋势符合研发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交付预期随，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S&amp;A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类问题有效改善，未出现量产质量事故和客诉事件。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63525" y="728663"/>
            <a:ext cx="6607175" cy="4451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7.4 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TR</a:t>
            </a: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评审达标情况</a:t>
            </a: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3" name="矩形 15"/>
          <p:cNvSpPr>
            <a:spLocks noChangeArrowheads="1"/>
          </p:cNvSpPr>
          <p:nvPr/>
        </p:nvSpPr>
        <p:spPr bwMode="auto">
          <a:xfrm>
            <a:off x="374650" y="3500438"/>
            <a:ext cx="8429625" cy="15684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评审评价标准：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评审一次通过率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= 100%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B+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90%≤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评审一次通过率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&lt;100%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80%≤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评审一次通过率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&lt;90%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C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60%≤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评审一次通过率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&lt;80%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评审一次通过率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&lt;60%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aphicFrame>
        <p:nvGraphicFramePr>
          <p:cNvPr id="91140" name="对象 2"/>
          <p:cNvGraphicFramePr>
            <a:graphicFrameLocks noChangeAspect="1"/>
          </p:cNvGraphicFramePr>
          <p:nvPr/>
        </p:nvGraphicFramePr>
        <p:xfrm>
          <a:off x="8112125" y="1009650"/>
          <a:ext cx="381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441325" imgH="785495" progId="Office12.Excel.Template">
                  <p:embed/>
                </p:oleObj>
              </mc:Choice>
              <mc:Fallback>
                <p:oleObj showAsIcon="1" r:id="rId2" imgW="441325" imgH="785495" progId="Office12.Excel.Templat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12125" y="1009650"/>
                        <a:ext cx="381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74650" y="1363663"/>
          <a:ext cx="8118475" cy="11128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9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7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7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97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TR2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TR4A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TR4B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评审结论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通过率</a:t>
                      </a:r>
                    </a:p>
                  </a:txBody>
                  <a:tcPr marT="45733" marB="45733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2/2=100%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450850" y="2757488"/>
            <a:ext cx="6607175" cy="444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备注：</a:t>
            </a: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TR1-TR3</a:t>
            </a: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沿用华为评审结果。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8277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090" name="直接连接符 5"/>
          <p:cNvCxnSpPr/>
          <p:nvPr/>
        </p:nvCxnSpPr>
        <p:spPr>
          <a:xfrm>
            <a:off x="144463" y="584200"/>
            <a:ext cx="8640762" cy="0"/>
          </a:xfrm>
          <a:prstGeom prst="line">
            <a:avLst/>
          </a:prstGeom>
          <a:ln w="25400" cap="flat" cmpd="sng">
            <a:solidFill>
              <a:srgbClr val="8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2706" name="Text Box 6"/>
          <p:cNvSpPr txBox="1">
            <a:spLocks noChangeArrowheads="1"/>
          </p:cNvSpPr>
          <p:nvPr/>
        </p:nvSpPr>
        <p:spPr bwMode="auto">
          <a:xfrm>
            <a:off x="336550" y="584200"/>
            <a:ext cx="4375150" cy="44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defRPr/>
            </a:pPr>
            <a:r>
              <a:rPr kumimoji="0" lang="en-US" altLang="zh-CN" b="1" kern="0" cap="none" spc="0" normalizeH="0" baseline="0" noProof="0" dirty="0">
                <a:solidFill>
                  <a:sysClr val="windowText" lastClr="000000"/>
                </a:solidFill>
                <a:latin typeface="+mj-lt"/>
                <a:ea typeface="宋体" panose="02010600030101010101" pitchFamily="2" charset="-122"/>
                <a:cs typeface="+mn-cs"/>
              </a:rPr>
              <a:t> 7.5</a:t>
            </a:r>
            <a:r>
              <a:rPr kumimoji="0" lang="zh-CN" altLang="en-US" b="1" kern="0" cap="none" spc="0" normalizeH="0" baseline="0" noProof="0" dirty="0">
                <a:solidFill>
                  <a:sysClr val="windowText" lastClr="000000"/>
                </a:solidFill>
                <a:latin typeface="+mj-lt"/>
                <a:ea typeface="宋体" panose="02010600030101010101" pitchFamily="2" charset="-122"/>
                <a:cs typeface="+mn-cs"/>
              </a:rPr>
              <a:t>总体来料品质情况分析</a:t>
            </a:r>
            <a:endParaRPr kumimoji="0" lang="zh-CN" altLang="zh-CN" b="1" kern="0" cap="none" spc="0" normalizeH="0" baseline="0" noProof="0" dirty="0">
              <a:solidFill>
                <a:sysClr val="windowText" lastClr="000000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2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zh-CN" altLang="zh-CN" sz="14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22</a:t>
            </a:fld>
            <a:endParaRPr lang="zh-CN" altLang="zh-CN" sz="14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827713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项目品质达成情况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6246813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8.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项目成本达成情况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法兰西项目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</a:t>
            </a:r>
          </a:p>
        </p:txBody>
      </p:sp>
      <p:sp>
        <p:nvSpPr>
          <p:cNvPr id="92163" name="矩形 15"/>
          <p:cNvSpPr/>
          <p:nvPr/>
        </p:nvSpPr>
        <p:spPr>
          <a:xfrm>
            <a:off x="323850" y="584200"/>
            <a:ext cx="8429625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fontAlgn="ctr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关键采购策略达成情况：</a:t>
            </a:r>
          </a:p>
        </p:txBody>
      </p:sp>
      <p:sp>
        <p:nvSpPr>
          <p:cNvPr id="92164" name="矩形 15"/>
          <p:cNvSpPr/>
          <p:nvPr/>
        </p:nvSpPr>
        <p:spPr>
          <a:xfrm>
            <a:off x="310833" y="3429000"/>
            <a:ext cx="8429625" cy="339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fontAlgn="ctr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成本状态如下：</a:t>
            </a:r>
          </a:p>
        </p:txBody>
      </p:sp>
      <p:sp>
        <p:nvSpPr>
          <p:cNvPr id="92165" name="TextBox 1"/>
          <p:cNvSpPr txBox="1"/>
          <p:nvPr/>
        </p:nvSpPr>
        <p:spPr>
          <a:xfrm>
            <a:off x="503238" y="1050925"/>
            <a:ext cx="78867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长周期物料均已按照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需求滚动备料，目前无风险，客户预计增加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，目前还未更新下达。</a:t>
            </a:r>
          </a:p>
        </p:txBody>
      </p:sp>
      <p:sp>
        <p:nvSpPr>
          <p:cNvPr id="92166" name="矩形 15"/>
          <p:cNvSpPr/>
          <p:nvPr/>
        </p:nvSpPr>
        <p:spPr>
          <a:xfrm>
            <a:off x="388938" y="5240655"/>
            <a:ext cx="8755062" cy="6915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fontAlgn="ctr">
              <a:spcBef>
                <a:spcPct val="0"/>
              </a:spcBef>
              <a:buNone/>
            </a:pPr>
            <a:r>
              <a:rPr lang="zh-CN" altLang="en-US" sz="23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采购达成总结</a:t>
            </a: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成本已达成，加工费部分因项目量产时间短，生产工艺持续推进优化，毛利率可持续提升，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已单独汇报。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850" y="4039870"/>
          <a:ext cx="8229600" cy="10344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成本分析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达成差异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NA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MP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成本已达成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596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 bwMode="auto">
          <a:xfrm>
            <a:off x="-2" y="619100"/>
            <a:ext cx="9144002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</p:cxnSp>
      <p:sp>
        <p:nvSpPr>
          <p:cNvPr id="94211" name="矩形 2"/>
          <p:cNvSpPr/>
          <p:nvPr/>
        </p:nvSpPr>
        <p:spPr>
          <a:xfrm>
            <a:off x="171450" y="76200"/>
            <a:ext cx="523872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9.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项目制造达成情况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法兰西项目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96" name="矩形 15"/>
          <p:cNvSpPr/>
          <p:nvPr/>
        </p:nvSpPr>
        <p:spPr>
          <a:xfrm>
            <a:off x="333375" y="565150"/>
            <a:ext cx="8429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fontAlgn="ctr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9. 1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关键制造策略达成情况：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5327EE-5945-4B3B-9951-BFC1EFCB5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92484"/>
              </p:ext>
            </p:extLst>
          </p:nvPr>
        </p:nvGraphicFramePr>
        <p:xfrm>
          <a:off x="140061" y="1193864"/>
          <a:ext cx="8762514" cy="4872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114">
                  <a:extLst>
                    <a:ext uri="{9D8B030D-6E8A-4147-A177-3AD203B41FA5}">
                      <a16:colId xmlns:a16="http://schemas.microsoft.com/office/drawing/2014/main" val="571120087"/>
                    </a:ext>
                  </a:extLst>
                </a:gridCol>
                <a:gridCol w="985599">
                  <a:extLst>
                    <a:ext uri="{9D8B030D-6E8A-4147-A177-3AD203B41FA5}">
                      <a16:colId xmlns:a16="http://schemas.microsoft.com/office/drawing/2014/main" val="966841564"/>
                    </a:ext>
                  </a:extLst>
                </a:gridCol>
                <a:gridCol w="587196">
                  <a:extLst>
                    <a:ext uri="{9D8B030D-6E8A-4147-A177-3AD203B41FA5}">
                      <a16:colId xmlns:a16="http://schemas.microsoft.com/office/drawing/2014/main" val="2018197980"/>
                    </a:ext>
                  </a:extLst>
                </a:gridCol>
                <a:gridCol w="1839186">
                  <a:extLst>
                    <a:ext uri="{9D8B030D-6E8A-4147-A177-3AD203B41FA5}">
                      <a16:colId xmlns:a16="http://schemas.microsoft.com/office/drawing/2014/main" val="4281785111"/>
                    </a:ext>
                  </a:extLst>
                </a:gridCol>
                <a:gridCol w="2468175">
                  <a:extLst>
                    <a:ext uri="{9D8B030D-6E8A-4147-A177-3AD203B41FA5}">
                      <a16:colId xmlns:a16="http://schemas.microsoft.com/office/drawing/2014/main" val="556838041"/>
                    </a:ext>
                  </a:extLst>
                </a:gridCol>
                <a:gridCol w="994908">
                  <a:extLst>
                    <a:ext uri="{9D8B030D-6E8A-4147-A177-3AD203B41FA5}">
                      <a16:colId xmlns:a16="http://schemas.microsoft.com/office/drawing/2014/main" val="2368804862"/>
                    </a:ext>
                  </a:extLst>
                </a:gridCol>
                <a:gridCol w="517168">
                  <a:extLst>
                    <a:ext uri="{9D8B030D-6E8A-4147-A177-3AD203B41FA5}">
                      <a16:colId xmlns:a16="http://schemas.microsoft.com/office/drawing/2014/main" val="2356254714"/>
                    </a:ext>
                  </a:extLst>
                </a:gridCol>
                <a:gridCol w="517168">
                  <a:extLst>
                    <a:ext uri="{9D8B030D-6E8A-4147-A177-3AD203B41FA5}">
                      <a16:colId xmlns:a16="http://schemas.microsoft.com/office/drawing/2014/main" val="622671147"/>
                    </a:ext>
                  </a:extLst>
                </a:gridCol>
              </a:tblGrid>
              <a:tr h="42845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原因别不良</a:t>
                      </a:r>
                      <a:endParaRPr lang="zh-CN" altLang="en-US" sz="12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不良现象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不良率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原因分析</a:t>
                      </a:r>
                      <a:endParaRPr lang="zh-CN" altLang="en-US" sz="12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改善对策</a:t>
                      </a:r>
                      <a:endParaRPr lang="zh-CN" altLang="en-US" sz="12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  <a:endParaRPr lang="zh-CN" altLang="en-US" sz="1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完成时间</a:t>
                      </a:r>
                      <a:endParaRPr lang="zh-CN" altLang="en-US" sz="12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完成状态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09393"/>
                  </a:ext>
                </a:extLst>
              </a:tr>
              <a:tr h="7206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装备开发不良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整机与彩盒光检报不良时，概率性卡住产品不出问题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0.8%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光检机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PLC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程序配置问题导致设备动作不正常。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临时对策：装备在线跟进处理异常，查找异常原因，持续优化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PLC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程序，预计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前完成优化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游立友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5.28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464360"/>
                  </a:ext>
                </a:extLst>
              </a:tr>
              <a:tr h="7206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软件不良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MT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测试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WIFI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无功率误测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0.54%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28版本误测14/2600=0.54%，原因是28版本存在概率性进RF测试模式失败问题；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宋体" panose="02010600030101010101" pitchFamily="2" charset="-122"/>
                        </a:rPr>
                        <a:t>升级为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宋体" panose="02010600030101010101" pitchFamily="2" charset="-122"/>
                        </a:rPr>
                        <a:t>31版本软件，研发与恒玄确认bug已修复，修改了数字增益的算法；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宋体" panose="02010600030101010101" pitchFamily="2" charset="-122"/>
                        </a:rPr>
                        <a:t>误测率降低至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宋体" panose="02010600030101010101" pitchFamily="2" charset="-122"/>
                        </a:rPr>
                        <a:t>0.08%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宋体" panose="02010600030101010101" pitchFamily="2" charset="-122"/>
                        </a:rPr>
                        <a:t>；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杨万德</a:t>
                      </a:r>
                    </a:p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吴金鹿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5.10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22323"/>
                  </a:ext>
                </a:extLst>
              </a:tr>
              <a:tr h="12611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来料不良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场景面板按键玻璃破裂，主要表现在玻璃竖线丝印位置；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验证为玻璃受到硬物的敲击或者撞击所导致；验证过程用一个硬物敲击或者撞击玻璃中间位置，玻璃边缘造成了劲力，外观上是看不出裂痕，在组装过程中按压玻璃就会出现破裂；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厂商工艺修改，由以前CNC加工打磨修改为先激光切割外形然后在进行打磨，最大程度减少对玻璃的损伤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；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王军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5.10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52861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设计问题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开关面板主板 BOT面只有一颗杜邦针公座、影响SMT产出效率。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因杜邦针固定柱超出板面，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及按键引脚不共面会导致掉件，所以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不能阴阳拼板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按键公差控制在0.03mm以下，钢网更改为0.1阶梯，VN2再验证可行；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杜邦座子改短定位脚，后贴按键面，验证OK，涉及库存，预计导入时间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8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月。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邓裕兴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8.20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On-going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12890"/>
                  </a:ext>
                </a:extLst>
              </a:tr>
              <a:tr h="7500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装备开发不良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开关面板Led颜色识别异常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0.33%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LED灯测试摄像头曝光与景深调节未找到最佳值，黑、白玻璃之间也影响曝光差异；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优化测试摄像头(曝光和景深)使采集颜色更真实，减少误测；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游立友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5.10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174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234" name="直線コネクタ 3"/>
          <p:cNvCxnSpPr/>
          <p:nvPr/>
        </p:nvCxnSpPr>
        <p:spPr>
          <a:xfrm>
            <a:off x="0" y="6207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" name="矩形 2">
            <a:extLst>
              <a:ext uri="{FF2B5EF4-FFF2-40B4-BE49-F238E27FC236}">
                <a16:creationId xmlns:a16="http://schemas.microsoft.com/office/drawing/2014/main" id="{53F45CA2-8B0B-4CD5-9032-2EF9018073BE}"/>
              </a:ext>
            </a:extLst>
          </p:cNvPr>
          <p:cNvSpPr/>
          <p:nvPr/>
        </p:nvSpPr>
        <p:spPr>
          <a:xfrm>
            <a:off x="99060" y="568637"/>
            <a:ext cx="520128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fontAlgn="ctr">
              <a:spcBef>
                <a:spcPct val="0"/>
              </a:spcBef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月份开关面板加工费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制造达成情况：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:RMB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D72E10-7456-41EC-80B6-E17DF521D12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8921165"/>
              </p:ext>
            </p:extLst>
          </p:nvPr>
        </p:nvGraphicFramePr>
        <p:xfrm>
          <a:off x="0" y="875343"/>
          <a:ext cx="8902576" cy="5531375"/>
        </p:xfrm>
        <a:graphic>
          <a:graphicData uri="http://schemas.openxmlformats.org/drawingml/2006/table">
            <a:tbl>
              <a:tblPr/>
              <a:tblGrid>
                <a:gridCol w="581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8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3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144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工序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月实际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月抛开异常后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（对比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版）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4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P板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i="0" u="none" strike="noStrike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4.46</a:t>
                      </a:r>
                      <a:endParaRPr lang="en-US" altLang="zh-CN" sz="1200" i="0" u="none" strike="noStrike" kern="1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i="0" u="none" strike="noStrike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10.76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i="0" u="none" strike="noStrike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ts val="1500"/>
                        </a:lnSpc>
                      </a:pP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1、SMT按创新费率0.018*148=2.664，报价0.0105*214=2.247，差异0.417；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ts val="1500"/>
                        </a:lnSpc>
                      </a:pP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2、PCB工时按折算费率64.92，报价费率23（</a:t>
                      </a: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加工费1.32），差异3.0</a:t>
                      </a: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ts val="1500"/>
                        </a:lnSpc>
                      </a:pP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管理费用报价0.89，实际0.85；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ts val="1500"/>
                        </a:lnSpc>
                      </a:pP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、核算报价点数、工时与实际相符，差异主要原因是：a.SMT与P板按车间整体加工费折算费率，导致加工费过高；b.单板点数少、种类多、批量小，转线频繁，SMT设备产出率10%左右；正常每小时约10W点，实际产出只有1W左右；P板无效率，加工费是实际成本的2倍；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ts val="1500"/>
                        </a:lnSpc>
                      </a:pPr>
                      <a:r>
                        <a:rPr lang="en-US" altLang="zh-CN" sz="1200" kern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断断续续生产，P板租赁设备不能退租，分摊高 ；</a:t>
                      </a:r>
                    </a:p>
                  </a:txBody>
                  <a:tcPr marL="7145" marR="7145" marT="714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5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 装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1、5月开关二三键白色玻璃来料色差异常，导致频繁转线，待料，工时浪费多；</a:t>
                      </a: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2、批量小、不连续生产导致转产清尾浪费大；总装车间整体计划少，折算费率高于报价费率；</a:t>
                      </a: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3、5月是量产第二批，人员更换，频繁转线，爬坡缓慢，UPPH 6.4，未达到目标8.5；</a:t>
                      </a:r>
                    </a:p>
                  </a:txBody>
                  <a:tcPr marL="7145" marR="7145" marT="714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8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144" marR="7144" marT="714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间接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145" marR="7145" marT="714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9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折旧（厂房+通用设备折旧)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0.64</a:t>
                      </a:r>
                      <a:endParaRPr lang="en-US" altLang="zh-CN" sz="120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1.03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0.39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1500"/>
                        </a:lnSpc>
                      </a:pPr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1、报价按照378万分摊，设备分摊0.34，月需10.5W分摊，实际只达成5.7%；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56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低耗（自动化设备+物耗）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0.64</a:t>
                      </a:r>
                      <a:endParaRPr lang="en-US" altLang="zh-CN" sz="120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10.09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9.45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1、报价按照378万分摊；设备分摊0.45，物耗0.5，需要量来减少分摊；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84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水电+其它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zh-CN" sz="120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zh-CN" sz="120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0.41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0.41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83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制造费用合计</a:t>
                      </a:r>
                    </a:p>
                    <a:p>
                      <a:pPr algn="ctr" rtl="0" fontAlgn="ctr"/>
                      <a:r>
                        <a:rPr lang="en-US" altLang="zh-CN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（不含税）</a:t>
                      </a: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1200" kern="12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145" marR="7145" marT="714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68">
            <a:extLst>
              <a:ext uri="{FF2B5EF4-FFF2-40B4-BE49-F238E27FC236}">
                <a16:creationId xmlns:a16="http://schemas.microsoft.com/office/drawing/2014/main" id="{F87536FC-8F59-40B5-A3C7-1B7288349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4" y="173267"/>
            <a:ext cx="457676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20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en-US" altLang="zh-CN" dirty="0">
                <a:sym typeface="+mn-ea"/>
              </a:rPr>
              <a:t>9. </a:t>
            </a:r>
            <a:r>
              <a:rPr lang="zh-CN" altLang="en-US" dirty="0">
                <a:sym typeface="+mn-ea"/>
              </a:rPr>
              <a:t>项目制造达成情况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矩形 2"/>
          <p:cNvSpPr/>
          <p:nvPr/>
        </p:nvSpPr>
        <p:spPr>
          <a:xfrm>
            <a:off x="171450" y="76200"/>
            <a:ext cx="509306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10.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装备开发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达成情况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法兰西项目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306" name="直線コネクタ 3"/>
          <p:cNvCxnSpPr/>
          <p:nvPr/>
        </p:nvCxnSpPr>
        <p:spPr>
          <a:xfrm>
            <a:off x="0" y="6207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5475" name="矩形 5"/>
          <p:cNvSpPr/>
          <p:nvPr/>
        </p:nvSpPr>
        <p:spPr>
          <a:xfrm>
            <a:off x="171450" y="714775"/>
            <a:ext cx="43345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fontAlgn="ctr"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法兰西</a:t>
            </a:r>
            <a:r>
              <a:rPr lang="en-US" altLang="zh-CN" sz="18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项目装备交付量产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5476" name="矩形 7"/>
          <p:cNvSpPr/>
          <p:nvPr/>
        </p:nvSpPr>
        <p:spPr>
          <a:xfrm>
            <a:off x="191294" y="1184524"/>
            <a:ext cx="8761412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+mn-ea"/>
              </a:rPr>
              <a:t>1</a:t>
            </a:r>
            <a:r>
              <a:rPr lang="zh-CN" altLang="en-US" sz="1600" b="1" dirty="0">
                <a:latin typeface="+mn-ea"/>
              </a:rPr>
              <a:t>、法兰西</a:t>
            </a:r>
            <a:r>
              <a:rPr lang="zh-CN" altLang="zh-CN" sz="1600" b="1" dirty="0">
                <a:latin typeface="+mn-ea"/>
              </a:rPr>
              <a:t>目</a:t>
            </a:r>
            <a:r>
              <a:rPr lang="zh-CN" altLang="en-US" sz="1600" b="1" dirty="0">
                <a:latin typeface="+mn-ea"/>
              </a:rPr>
              <a:t>开关面板单板段夹具</a:t>
            </a:r>
            <a:r>
              <a:rPr lang="en-US" altLang="zh-CN" sz="1600" b="1" dirty="0">
                <a:latin typeface="+mn-ea"/>
              </a:rPr>
              <a:t>7</a:t>
            </a:r>
            <a:r>
              <a:rPr lang="zh-CN" altLang="en-US" sz="1600" b="1" dirty="0">
                <a:latin typeface="+mn-ea"/>
              </a:rPr>
              <a:t>套，总装段夹具</a:t>
            </a:r>
            <a:r>
              <a:rPr lang="en-US" altLang="zh-CN" sz="1600" b="1" dirty="0">
                <a:latin typeface="+mn-ea"/>
              </a:rPr>
              <a:t>66</a:t>
            </a:r>
            <a:r>
              <a:rPr lang="zh-CN" altLang="en-US" sz="1600" b="1" dirty="0">
                <a:latin typeface="+mn-ea"/>
              </a:rPr>
              <a:t>套，均以按项目进度节点交付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已投入使用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交付达成率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</a:rPr>
              <a:t>100%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477" name="TextBox 1"/>
          <p:cNvSpPr txBox="1"/>
          <p:nvPr/>
        </p:nvSpPr>
        <p:spPr>
          <a:xfrm>
            <a:off x="171450" y="1627819"/>
            <a:ext cx="593720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1600" b="1">
                <a:latin typeface="+mn-ea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</a:lstStyle>
          <a:p>
            <a:r>
              <a:rPr lang="en-US" altLang="zh-CN" dirty="0"/>
              <a:t>2</a:t>
            </a:r>
            <a:r>
              <a:rPr lang="zh-CN" altLang="en-US" dirty="0"/>
              <a:t>、法兰西开关面板</a:t>
            </a:r>
            <a:r>
              <a:rPr lang="en-US" altLang="zh-CN" dirty="0"/>
              <a:t>MP</a:t>
            </a:r>
            <a:r>
              <a:rPr lang="zh-CN" altLang="en-US" dirty="0"/>
              <a:t>直通率综合为</a:t>
            </a:r>
            <a:r>
              <a:rPr lang="en-US" altLang="zh-CN" dirty="0"/>
              <a:t>93.25%,</a:t>
            </a:r>
            <a:r>
              <a:rPr lang="zh-CN" altLang="en-US" dirty="0"/>
              <a:t>各岗位均</a:t>
            </a:r>
            <a:r>
              <a:rPr lang="zh-CN" altLang="en-US" sz="2000" dirty="0">
                <a:solidFill>
                  <a:srgbClr val="00B050"/>
                </a:solidFill>
              </a:rPr>
              <a:t>达标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9F5EAFC-EBC8-E743-027A-E5B7289D280F}"/>
              </a:ext>
            </a:extLst>
          </p:cNvPr>
          <p:cNvGraphicFramePr>
            <a:graphicFrameLocks noGrp="1"/>
          </p:cNvGraphicFramePr>
          <p:nvPr/>
        </p:nvGraphicFramePr>
        <p:xfrm>
          <a:off x="191294" y="2311452"/>
          <a:ext cx="8761412" cy="33620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6492">
                  <a:extLst>
                    <a:ext uri="{9D8B030D-6E8A-4147-A177-3AD203B41FA5}">
                      <a16:colId xmlns:a16="http://schemas.microsoft.com/office/drawing/2014/main" val="3436133830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4163618481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3663186231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2065176388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3598806901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4045706367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1140341166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2299388524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3664458480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3887310826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4184452805"/>
                    </a:ext>
                  </a:extLst>
                </a:gridCol>
              </a:tblGrid>
              <a:tr h="485625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产品良率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DBC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电源板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整机安规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试制</a:t>
                      </a:r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MP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843479"/>
                  </a:ext>
                </a:extLst>
              </a:tr>
              <a:tr h="4856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投入数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2126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50418"/>
                  </a:ext>
                </a:extLst>
              </a:tr>
              <a:tr h="4856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不良数量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35860"/>
                  </a:ext>
                </a:extLst>
              </a:tr>
              <a:tr h="4856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误测数量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331654"/>
                  </a:ext>
                </a:extLst>
              </a:tr>
              <a:tr h="4856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良品数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1434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2121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1471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612203"/>
                  </a:ext>
                </a:extLst>
              </a:tr>
              <a:tr h="466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98.7%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99.4%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97.2%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93.2%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646"/>
                  </a:ext>
                </a:extLst>
              </a:tr>
              <a:tr h="466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99.8%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98.8%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79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61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矩形 2"/>
          <p:cNvSpPr/>
          <p:nvPr/>
        </p:nvSpPr>
        <p:spPr>
          <a:xfrm>
            <a:off x="171450" y="76200"/>
            <a:ext cx="509306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10.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装备开发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达成情况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法兰西项目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306" name="直線コネクタ 3"/>
          <p:cNvCxnSpPr/>
          <p:nvPr/>
        </p:nvCxnSpPr>
        <p:spPr>
          <a:xfrm>
            <a:off x="0" y="6207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5475" name="矩形 5"/>
          <p:cNvSpPr/>
          <p:nvPr/>
        </p:nvSpPr>
        <p:spPr>
          <a:xfrm>
            <a:off x="-20320" y="714375"/>
            <a:ext cx="43345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fontAlgn="ctr"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法兰西</a:t>
            </a:r>
            <a:r>
              <a:rPr lang="en-US" altLang="zh-CN" sz="18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项目装备交付量产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5476" name="矩形 7"/>
          <p:cNvSpPr/>
          <p:nvPr/>
        </p:nvSpPr>
        <p:spPr>
          <a:xfrm>
            <a:off x="74613" y="1146175"/>
            <a:ext cx="8761412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+mn-ea"/>
              </a:rPr>
              <a:t>1</a:t>
            </a:r>
            <a:r>
              <a:rPr lang="zh-CN" altLang="en-US" sz="1600" b="1" dirty="0">
                <a:latin typeface="+mn-ea"/>
              </a:rPr>
              <a:t>、法兰西</a:t>
            </a:r>
            <a:r>
              <a:rPr lang="zh-CN" altLang="zh-CN" sz="1600" b="1" dirty="0">
                <a:latin typeface="+mn-ea"/>
              </a:rPr>
              <a:t>目</a:t>
            </a:r>
            <a:r>
              <a:rPr lang="zh-CN" altLang="en-US" sz="1600" b="1" dirty="0">
                <a:latin typeface="+mn-ea"/>
              </a:rPr>
              <a:t>场景单板段夹具</a:t>
            </a:r>
            <a:r>
              <a:rPr lang="en-US" altLang="zh-CN" sz="1600" b="1" dirty="0">
                <a:latin typeface="+mn-ea"/>
              </a:rPr>
              <a:t>38</a:t>
            </a:r>
            <a:r>
              <a:rPr lang="zh-CN" altLang="en-US" sz="1600" b="1" dirty="0">
                <a:latin typeface="+mn-ea"/>
              </a:rPr>
              <a:t>套，总装段夹具</a:t>
            </a:r>
            <a:r>
              <a:rPr lang="en-US" altLang="zh-CN" sz="1600" b="1" dirty="0">
                <a:latin typeface="+mn-ea"/>
              </a:rPr>
              <a:t>27</a:t>
            </a:r>
            <a:r>
              <a:rPr lang="zh-CN" altLang="en-US" sz="1600" b="1" dirty="0">
                <a:latin typeface="+mn-ea"/>
              </a:rPr>
              <a:t>套，按时交付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试制到量产。</a:t>
            </a:r>
            <a:endParaRPr lang="en-US" altLang="zh-CN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477" name="TextBox 1"/>
          <p:cNvSpPr txBox="1"/>
          <p:nvPr/>
        </p:nvSpPr>
        <p:spPr>
          <a:xfrm>
            <a:off x="85099" y="1643463"/>
            <a:ext cx="675412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、法兰西场景面板 </a:t>
            </a:r>
            <a:r>
              <a:rPr lang="en-US" altLang="zh-CN" sz="1600" b="1" dirty="0">
                <a:latin typeface="+mn-ea"/>
              </a:rPr>
              <a:t>MP</a:t>
            </a:r>
            <a:r>
              <a:rPr lang="zh-CN" altLang="en-US" sz="1600" b="1" dirty="0">
                <a:latin typeface="+mn-ea"/>
              </a:rPr>
              <a:t>直通率综合为</a:t>
            </a:r>
            <a:r>
              <a:rPr lang="en-US" altLang="zh-CN" sz="1600" b="1" dirty="0">
                <a:latin typeface="+mn-ea"/>
              </a:rPr>
              <a:t>92.4%,</a:t>
            </a:r>
            <a:r>
              <a:rPr lang="zh-CN" altLang="en-US" sz="1600" b="1" dirty="0">
                <a:latin typeface="+mn-ea"/>
              </a:rPr>
              <a:t>各岗位均</a:t>
            </a:r>
            <a:r>
              <a:rPr lang="zh-CN" altLang="en-US" sz="1800" b="1" dirty="0">
                <a:solidFill>
                  <a:srgbClr val="00B050"/>
                </a:solidFill>
                <a:latin typeface="+mn-ea"/>
              </a:rPr>
              <a:t>达标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5095" y="2171530"/>
          <a:ext cx="8887329" cy="331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5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911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0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5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2595">
                <a:tc rowSpan="7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产品良率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工位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DBC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WC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电源小板</a:t>
                      </a: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DT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电源大板</a:t>
                      </a: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ATS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电源大板安规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OLED</a:t>
                      </a: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CW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整机安规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MMIE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MMI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38DD5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试制FPY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LV目标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投入数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不良数量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误测数量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良品数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1498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1498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1497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1499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1498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FPY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98.5%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98.8%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97.8%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98.8%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99.9%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98.7%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92.4%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  <a:r>
                        <a:rPr lang="en-US" altLang="zh-CN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99.8%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99.8%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99.4%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99.5%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100.0%</a:t>
                      </a: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99.9%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05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99.6%</a:t>
                      </a:r>
                      <a:endParaRPr lang="en-US" altLang="en-US" sz="105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98.1%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83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306" name="直線コネクタ 3"/>
          <p:cNvCxnSpPr/>
          <p:nvPr/>
        </p:nvCxnSpPr>
        <p:spPr>
          <a:xfrm>
            <a:off x="0" y="6207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" name="矩形 2"/>
          <p:cNvSpPr/>
          <p:nvPr/>
        </p:nvSpPr>
        <p:spPr>
          <a:xfrm>
            <a:off x="171450" y="76200"/>
            <a:ext cx="509306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10.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装备开发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达成情况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法兰西项目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/>
          <p:nvPr/>
        </p:nvSpPr>
        <p:spPr bwMode="auto">
          <a:xfrm>
            <a:off x="258445" y="748665"/>
            <a:ext cx="30232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fontAlgn="ctr"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10.2 装备交付小结</a:t>
            </a:r>
          </a:p>
        </p:txBody>
      </p:sp>
      <p:sp>
        <p:nvSpPr>
          <p:cNvPr id="107524" name="矩形 7"/>
          <p:cNvSpPr/>
          <p:nvPr/>
        </p:nvSpPr>
        <p:spPr>
          <a:xfrm>
            <a:off x="384175" y="1101725"/>
            <a:ext cx="8374063" cy="671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ts val="2400"/>
              </a:lnSpc>
              <a:spcBef>
                <a:spcPct val="0"/>
              </a:spcBef>
              <a:buNone/>
            </a:pPr>
            <a:r>
              <a:rPr lang="zh-CN" altLang="en-US" sz="1400" b="1" dirty="0">
                <a:latin typeface="+mn-ea"/>
              </a:rPr>
              <a:t>法兰西</a:t>
            </a:r>
            <a:r>
              <a:rPr lang="zh-CN" altLang="zh-CN" sz="1400" b="1" dirty="0">
                <a:latin typeface="+mn-ea"/>
              </a:rPr>
              <a:t>目进度紧急，单板数量多，</a:t>
            </a:r>
            <a:r>
              <a:rPr lang="zh-CN" altLang="en-US" sz="1400" b="1" dirty="0">
                <a:latin typeface="+mn-ea"/>
              </a:rPr>
              <a:t>大多数</a:t>
            </a:r>
            <a:r>
              <a:rPr lang="zh-CN" altLang="zh-CN" sz="1400" b="1" dirty="0">
                <a:latin typeface="+mn-ea"/>
              </a:rPr>
              <a:t>是新技术、新方案，对装备领域交付</a:t>
            </a:r>
            <a:r>
              <a:rPr lang="zh-CN" altLang="en-US" sz="1400" b="1" dirty="0">
                <a:latin typeface="+mn-ea"/>
              </a:rPr>
              <a:t>有较</a:t>
            </a:r>
            <a:r>
              <a:rPr lang="zh-CN" altLang="zh-CN" sz="1400" b="1" dirty="0">
                <a:latin typeface="+mn-ea"/>
              </a:rPr>
              <a:t>高的挑战，面对挑战，装备迎难而上</a:t>
            </a:r>
            <a:r>
              <a:rPr lang="zh-CN" altLang="en-US" sz="1400" b="1" dirty="0">
                <a:solidFill>
                  <a:srgbClr val="000000"/>
                </a:solidFill>
                <a:latin typeface="+mn-ea"/>
              </a:rPr>
              <a:t>，完成装备软件的开发验证，保证法兰西项目试制到量产交付计划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411195" y="2171736"/>
          <a:ext cx="68848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84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4576763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项目投入产出达成情况</a:t>
            </a:r>
          </a:p>
        </p:txBody>
      </p:sp>
      <p:sp>
        <p:nvSpPr>
          <p:cNvPr id="2" name="爆炸形 2 1"/>
          <p:cNvSpPr/>
          <p:nvPr/>
        </p:nvSpPr>
        <p:spPr>
          <a:xfrm>
            <a:off x="2962910" y="1445895"/>
            <a:ext cx="3771265" cy="2305050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355" name="TextBox 1"/>
          <p:cNvSpPr txBox="1"/>
          <p:nvPr/>
        </p:nvSpPr>
        <p:spPr>
          <a:xfrm>
            <a:off x="3963670" y="2368550"/>
            <a:ext cx="17710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单独汇报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45767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项目团队介绍</a:t>
            </a:r>
          </a:p>
        </p:txBody>
      </p:sp>
      <p:sp>
        <p:nvSpPr>
          <p:cNvPr id="67587" name="圆角矩形 6"/>
          <p:cNvSpPr/>
          <p:nvPr/>
        </p:nvSpPr>
        <p:spPr>
          <a:xfrm>
            <a:off x="3035300" y="636588"/>
            <a:ext cx="2941638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法兰西项目开关面板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588" name="圆角矩形 7"/>
          <p:cNvSpPr/>
          <p:nvPr/>
        </p:nvSpPr>
        <p:spPr>
          <a:xfrm>
            <a:off x="3290888" y="1441450"/>
            <a:ext cx="2538412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LPDT</a:t>
            </a: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：秦振辉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589" name="圆角矩形 11"/>
          <p:cNvSpPr/>
          <p:nvPr/>
        </p:nvSpPr>
        <p:spPr>
          <a:xfrm>
            <a:off x="4268788" y="2581275"/>
            <a:ext cx="982662" cy="5349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IPL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朱朋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590" name="圆角矩形 22"/>
          <p:cNvSpPr/>
          <p:nvPr/>
        </p:nvSpPr>
        <p:spPr>
          <a:xfrm>
            <a:off x="1697038" y="3876675"/>
            <a:ext cx="979487" cy="8731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EE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李志豪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叶如麟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591" name="圆角矩形 23"/>
          <p:cNvSpPr/>
          <p:nvPr/>
        </p:nvSpPr>
        <p:spPr>
          <a:xfrm>
            <a:off x="1646634" y="4832350"/>
            <a:ext cx="1100931" cy="9588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ME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王军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592" name="圆角矩形 24"/>
          <p:cNvSpPr/>
          <p:nvPr/>
        </p:nvSpPr>
        <p:spPr>
          <a:xfrm>
            <a:off x="2976563" y="3865563"/>
            <a:ext cx="949325" cy="8826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SWE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赖国荣</a:t>
            </a:r>
          </a:p>
        </p:txBody>
      </p:sp>
      <p:sp>
        <p:nvSpPr>
          <p:cNvPr id="67593" name="圆角矩形 25"/>
          <p:cNvSpPr/>
          <p:nvPr/>
        </p:nvSpPr>
        <p:spPr>
          <a:xfrm>
            <a:off x="4229100" y="3849688"/>
            <a:ext cx="933450" cy="565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ADE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骆玉山</a:t>
            </a:r>
          </a:p>
        </p:txBody>
      </p:sp>
      <p:sp>
        <p:nvSpPr>
          <p:cNvPr id="67594" name="圆角矩形 26"/>
          <p:cNvSpPr/>
          <p:nvPr/>
        </p:nvSpPr>
        <p:spPr>
          <a:xfrm>
            <a:off x="5648325" y="3860800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黄远航</a:t>
            </a:r>
          </a:p>
        </p:txBody>
      </p:sp>
      <p:sp>
        <p:nvSpPr>
          <p:cNvPr id="67595" name="圆角矩形 42"/>
          <p:cNvSpPr/>
          <p:nvPr/>
        </p:nvSpPr>
        <p:spPr>
          <a:xfrm>
            <a:off x="381000" y="2581275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PM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周维学</a:t>
            </a:r>
          </a:p>
        </p:txBody>
      </p:sp>
      <p:sp>
        <p:nvSpPr>
          <p:cNvPr id="67596" name="圆角矩形 25"/>
          <p:cNvSpPr/>
          <p:nvPr/>
        </p:nvSpPr>
        <p:spPr>
          <a:xfrm>
            <a:off x="1703388" y="5873750"/>
            <a:ext cx="933450" cy="593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程雄</a:t>
            </a:r>
          </a:p>
        </p:txBody>
      </p:sp>
      <p:cxnSp>
        <p:nvCxnSpPr>
          <p:cNvPr id="67597" name="直接连接符 2"/>
          <p:cNvCxnSpPr>
            <a:stCxn id="67587" idx="2"/>
          </p:cNvCxnSpPr>
          <p:nvPr/>
        </p:nvCxnSpPr>
        <p:spPr>
          <a:xfrm flipH="1">
            <a:off x="4502150" y="1160463"/>
            <a:ext cx="4763" cy="2968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7600" name="圆角矩形 42"/>
          <p:cNvSpPr/>
          <p:nvPr/>
        </p:nvSpPr>
        <p:spPr>
          <a:xfrm>
            <a:off x="1335088" y="2581275"/>
            <a:ext cx="862012" cy="5492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PJM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秦振辉</a:t>
            </a:r>
          </a:p>
        </p:txBody>
      </p:sp>
      <p:sp>
        <p:nvSpPr>
          <p:cNvPr id="67601" name="圆角矩形 42"/>
          <p:cNvSpPr/>
          <p:nvPr/>
        </p:nvSpPr>
        <p:spPr>
          <a:xfrm>
            <a:off x="2312988" y="2581275"/>
            <a:ext cx="862012" cy="5000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RDPL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黄一能</a:t>
            </a:r>
          </a:p>
        </p:txBody>
      </p:sp>
      <p:sp>
        <p:nvSpPr>
          <p:cNvPr id="67602" name="圆角矩形 42"/>
          <p:cNvSpPr/>
          <p:nvPr/>
        </p:nvSpPr>
        <p:spPr>
          <a:xfrm>
            <a:off x="3290888" y="2581275"/>
            <a:ext cx="931862" cy="5349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PPL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蒋慧</a:t>
            </a:r>
          </a:p>
        </p:txBody>
      </p:sp>
      <p:sp>
        <p:nvSpPr>
          <p:cNvPr id="67603" name="圆角矩形 42"/>
          <p:cNvSpPr/>
          <p:nvPr/>
        </p:nvSpPr>
        <p:spPr>
          <a:xfrm>
            <a:off x="5410200" y="2592388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QPL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张红</a:t>
            </a:r>
          </a:p>
        </p:txBody>
      </p:sp>
      <p:sp>
        <p:nvSpPr>
          <p:cNvPr id="67604" name="圆角矩形 42"/>
          <p:cNvSpPr/>
          <p:nvPr/>
        </p:nvSpPr>
        <p:spPr>
          <a:xfrm>
            <a:off x="6364288" y="2581275"/>
            <a:ext cx="792162" cy="674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Sales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欧阳缓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黄英</a:t>
            </a:r>
          </a:p>
        </p:txBody>
      </p:sp>
      <p:sp>
        <p:nvSpPr>
          <p:cNvPr id="67605" name="圆角矩形 42"/>
          <p:cNvSpPr/>
          <p:nvPr/>
        </p:nvSpPr>
        <p:spPr>
          <a:xfrm>
            <a:off x="7342188" y="2581275"/>
            <a:ext cx="792162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FPL</a:t>
            </a:r>
          </a:p>
        </p:txBody>
      </p:sp>
      <p:cxnSp>
        <p:nvCxnSpPr>
          <p:cNvPr id="67606" name="直接连接符 49"/>
          <p:cNvCxnSpPr/>
          <p:nvPr/>
        </p:nvCxnSpPr>
        <p:spPr>
          <a:xfrm>
            <a:off x="730250" y="2222500"/>
            <a:ext cx="70770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7" name="直接连接符 59"/>
          <p:cNvCxnSpPr/>
          <p:nvPr/>
        </p:nvCxnSpPr>
        <p:spPr>
          <a:xfrm flipV="1">
            <a:off x="2141538" y="3467100"/>
            <a:ext cx="2432050" cy="238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09" name="直接连接符 4096"/>
          <p:cNvCxnSpPr/>
          <p:nvPr/>
        </p:nvCxnSpPr>
        <p:spPr>
          <a:xfrm>
            <a:off x="4567238" y="1979613"/>
            <a:ext cx="6350" cy="6000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0" name="直接连接符 4102"/>
          <p:cNvCxnSpPr/>
          <p:nvPr/>
        </p:nvCxnSpPr>
        <p:spPr>
          <a:xfrm>
            <a:off x="6759575" y="22225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1" name="直接连接符 71"/>
          <p:cNvCxnSpPr/>
          <p:nvPr/>
        </p:nvCxnSpPr>
        <p:spPr>
          <a:xfrm>
            <a:off x="7807325" y="22225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2" name="直接连接符 72"/>
          <p:cNvCxnSpPr/>
          <p:nvPr/>
        </p:nvCxnSpPr>
        <p:spPr>
          <a:xfrm>
            <a:off x="5781675" y="2232025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3" name="直接连接符 73"/>
          <p:cNvCxnSpPr/>
          <p:nvPr/>
        </p:nvCxnSpPr>
        <p:spPr>
          <a:xfrm>
            <a:off x="1731963" y="22225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4" name="直接连接符 74"/>
          <p:cNvCxnSpPr/>
          <p:nvPr/>
        </p:nvCxnSpPr>
        <p:spPr>
          <a:xfrm>
            <a:off x="2717800" y="22225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5" name="直接连接符 75"/>
          <p:cNvCxnSpPr/>
          <p:nvPr/>
        </p:nvCxnSpPr>
        <p:spPr>
          <a:xfrm>
            <a:off x="3687763" y="2243138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6" name="直接连接符 76"/>
          <p:cNvCxnSpPr/>
          <p:nvPr/>
        </p:nvCxnSpPr>
        <p:spPr>
          <a:xfrm>
            <a:off x="730250" y="22225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7" name="直接连接符 77"/>
          <p:cNvCxnSpPr/>
          <p:nvPr/>
        </p:nvCxnSpPr>
        <p:spPr>
          <a:xfrm>
            <a:off x="3365500" y="34671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8" name="直接连接符 78"/>
          <p:cNvCxnSpPr/>
          <p:nvPr/>
        </p:nvCxnSpPr>
        <p:spPr>
          <a:xfrm>
            <a:off x="2141538" y="3495675"/>
            <a:ext cx="0" cy="3540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19" name="直接连接符 80"/>
          <p:cNvCxnSpPr/>
          <p:nvPr/>
        </p:nvCxnSpPr>
        <p:spPr>
          <a:xfrm>
            <a:off x="4573588" y="34671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20" name="直接连接符 81"/>
          <p:cNvCxnSpPr/>
          <p:nvPr/>
        </p:nvCxnSpPr>
        <p:spPr>
          <a:xfrm>
            <a:off x="2709863" y="31099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22" name="直接连接符 83"/>
          <p:cNvCxnSpPr/>
          <p:nvPr/>
        </p:nvCxnSpPr>
        <p:spPr>
          <a:xfrm>
            <a:off x="5857875" y="3430588"/>
            <a:ext cx="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7624" name="直接连接符 85"/>
          <p:cNvCxnSpPr/>
          <p:nvPr/>
        </p:nvCxnSpPr>
        <p:spPr>
          <a:xfrm>
            <a:off x="5857875" y="313690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7625" name="圆角矩形 42"/>
          <p:cNvSpPr/>
          <p:nvPr/>
        </p:nvSpPr>
        <p:spPr>
          <a:xfrm>
            <a:off x="5667375" y="4889500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硬测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李晶</a:t>
            </a:r>
          </a:p>
        </p:txBody>
      </p:sp>
      <p:sp>
        <p:nvSpPr>
          <p:cNvPr id="67626" name="圆角矩形 43"/>
          <p:cNvSpPr/>
          <p:nvPr/>
        </p:nvSpPr>
        <p:spPr>
          <a:xfrm>
            <a:off x="6577013" y="4710113"/>
            <a:ext cx="793750" cy="674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软测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周瑜亮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7627" name="圆角矩形 44"/>
          <p:cNvSpPr/>
          <p:nvPr/>
        </p:nvSpPr>
        <p:spPr>
          <a:xfrm>
            <a:off x="4222750" y="5308600"/>
            <a:ext cx="1403350" cy="6286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APL </a:t>
            </a: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游立友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装备 鞠云燕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67628" name="肘形连接符 9"/>
          <p:cNvCxnSpPr>
            <a:endCxn id="67627" idx="0"/>
          </p:cNvCxnSpPr>
          <p:nvPr/>
        </p:nvCxnSpPr>
        <p:spPr>
          <a:xfrm rot="5400000">
            <a:off x="3590925" y="3563938"/>
            <a:ext cx="3076575" cy="411162"/>
          </a:xfrm>
          <a:prstGeom prst="bentConnector3">
            <a:avLst>
              <a:gd name="adj1" fmla="val 76972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30" name="圆角矩形 23"/>
          <p:cNvSpPr/>
          <p:nvPr/>
        </p:nvSpPr>
        <p:spPr>
          <a:xfrm>
            <a:off x="441325" y="3933825"/>
            <a:ext cx="1038225" cy="8810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模具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PJM</a:t>
            </a:r>
          </a:p>
        </p:txBody>
      </p:sp>
      <p:cxnSp>
        <p:nvCxnSpPr>
          <p:cNvPr id="67631" name="肘形连接符 28"/>
          <p:cNvCxnSpPr>
            <a:stCxn id="67600" idx="2"/>
            <a:endCxn id="67630" idx="0"/>
          </p:cNvCxnSpPr>
          <p:nvPr/>
        </p:nvCxnSpPr>
        <p:spPr>
          <a:xfrm rot="5400000">
            <a:off x="962025" y="3128963"/>
            <a:ext cx="803275" cy="806450"/>
          </a:xfrm>
          <a:prstGeom prst="bentConnector3">
            <a:avLst>
              <a:gd name="adj1" fmla="val 50000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32" name="肘形连接符 30"/>
          <p:cNvCxnSpPr>
            <a:endCxn id="67625" idx="0"/>
          </p:cNvCxnSpPr>
          <p:nvPr/>
        </p:nvCxnSpPr>
        <p:spPr>
          <a:xfrm rot="-5400000" flipH="1">
            <a:off x="4375150" y="3201988"/>
            <a:ext cx="2646363" cy="727075"/>
          </a:xfrm>
          <a:prstGeom prst="bentConnector3">
            <a:avLst>
              <a:gd name="adj1" fmla="val 88495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33" name="肘形连接符 33"/>
          <p:cNvCxnSpPr>
            <a:endCxn id="67626" idx="0"/>
          </p:cNvCxnSpPr>
          <p:nvPr/>
        </p:nvCxnSpPr>
        <p:spPr>
          <a:xfrm rot="-5400000" flipH="1">
            <a:off x="4914900" y="2651125"/>
            <a:ext cx="2478088" cy="1638300"/>
          </a:xfrm>
          <a:prstGeom prst="bentConnector3">
            <a:avLst>
              <a:gd name="adj1" fmla="val 95120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圆角矩形 26">
            <a:extLst>
              <a:ext uri="{FF2B5EF4-FFF2-40B4-BE49-F238E27FC236}">
                <a16:creationId xmlns:a16="http://schemas.microsoft.com/office/drawing/2014/main" id="{772AEC56-D321-4B00-873A-7D080AD6C9AA}"/>
              </a:ext>
            </a:extLst>
          </p:cNvPr>
          <p:cNvSpPr/>
          <p:nvPr/>
        </p:nvSpPr>
        <p:spPr>
          <a:xfrm>
            <a:off x="6607969" y="3860800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PQE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钟其育</a:t>
            </a:r>
          </a:p>
        </p:txBody>
      </p:sp>
      <p:sp>
        <p:nvSpPr>
          <p:cNvPr id="51" name="圆角矩形 26">
            <a:extLst>
              <a:ext uri="{FF2B5EF4-FFF2-40B4-BE49-F238E27FC236}">
                <a16:creationId xmlns:a16="http://schemas.microsoft.com/office/drawing/2014/main" id="{7018A263-5903-435C-A44F-C94D7E09AB6B}"/>
              </a:ext>
            </a:extLst>
          </p:cNvPr>
          <p:cNvSpPr/>
          <p:nvPr/>
        </p:nvSpPr>
        <p:spPr>
          <a:xfrm>
            <a:off x="7538898" y="3860800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CS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严永远</a:t>
            </a:r>
          </a:p>
        </p:txBody>
      </p:sp>
      <p:cxnSp>
        <p:nvCxnSpPr>
          <p:cNvPr id="52" name="直接连接符 82">
            <a:extLst>
              <a:ext uri="{FF2B5EF4-FFF2-40B4-BE49-F238E27FC236}">
                <a16:creationId xmlns:a16="http://schemas.microsoft.com/office/drawing/2014/main" id="{8A45C632-A913-4810-94EB-B63CFD95B6BE}"/>
              </a:ext>
            </a:extLst>
          </p:cNvPr>
          <p:cNvCxnSpPr/>
          <p:nvPr/>
        </p:nvCxnSpPr>
        <p:spPr>
          <a:xfrm>
            <a:off x="6941344" y="3535363"/>
            <a:ext cx="0" cy="301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3" name="直接连接符 84">
            <a:extLst>
              <a:ext uri="{FF2B5EF4-FFF2-40B4-BE49-F238E27FC236}">
                <a16:creationId xmlns:a16="http://schemas.microsoft.com/office/drawing/2014/main" id="{88C55507-12AA-44C2-A7D0-5223FC86FB76}"/>
              </a:ext>
            </a:extLst>
          </p:cNvPr>
          <p:cNvCxnSpPr>
            <a:cxnSpLocks/>
          </p:cNvCxnSpPr>
          <p:nvPr/>
        </p:nvCxnSpPr>
        <p:spPr>
          <a:xfrm>
            <a:off x="7990681" y="3532188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直接连接符 61">
            <a:extLst>
              <a:ext uri="{FF2B5EF4-FFF2-40B4-BE49-F238E27FC236}">
                <a16:creationId xmlns:a16="http://schemas.microsoft.com/office/drawing/2014/main" id="{1054F112-4548-4807-ABC6-ABAA1A06287C}"/>
              </a:ext>
            </a:extLst>
          </p:cNvPr>
          <p:cNvCxnSpPr>
            <a:cxnSpLocks/>
          </p:cNvCxnSpPr>
          <p:nvPr/>
        </p:nvCxnSpPr>
        <p:spPr>
          <a:xfrm>
            <a:off x="5860653" y="3515778"/>
            <a:ext cx="213002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对象 2"/>
          <p:cNvGraphicFramePr>
            <a:graphicFrameLocks noChangeAspect="1"/>
          </p:cNvGraphicFramePr>
          <p:nvPr/>
        </p:nvGraphicFramePr>
        <p:xfrm>
          <a:off x="8112125" y="1009650"/>
          <a:ext cx="381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3" imgW="441325" imgH="785495" progId="Office12.Excel.Template">
                  <p:embed/>
                </p:oleObj>
              </mc:Choice>
              <mc:Fallback>
                <p:oleObj showAsIcon="1" r:id="rId3" imgW="441325" imgH="785495" progId="Office12.Excel.Templat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2125" y="1009650"/>
                        <a:ext cx="3810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6948488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12.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项目各专业沉淀情况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812E19-B9EE-49B1-9948-02AAF53B3FD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2045099"/>
              </p:ext>
            </p:extLst>
          </p:nvPr>
        </p:nvGraphicFramePr>
        <p:xfrm>
          <a:off x="121256" y="523875"/>
          <a:ext cx="8781320" cy="5454546"/>
        </p:xfrm>
        <a:graphic>
          <a:graphicData uri="http://schemas.openxmlformats.org/drawingml/2006/table">
            <a:tbl>
              <a:tblPr/>
              <a:tblGrid>
                <a:gridCol w="36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8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1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沉淀数量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沉淀分类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附件（可截图）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归档路径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流程建设</a:t>
                      </a:r>
                      <a:endParaRPr lang="en-US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华为项目管理手册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文档管理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文档工作区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\02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各部门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\824 AIOT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中心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陈松铃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]\1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全屋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无线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曾学科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]\04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吴景亮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]\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培训资料和知识清单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60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研发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场景面板经验总结</a:t>
                      </a:r>
                      <a:endParaRPr lang="en-US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法兰西场景面板频繁按键引起系统挂死问题分析报告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项目工作区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项目工作区（新架构版）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卢瑞云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]\35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创新产品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\NPI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\X01\22 2022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 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22168079 X01021\0303 RDPL(EE/ME/SWE)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\030303 SWE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交付件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项目经验文档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法兰西场景面板软件升级后，按键名称恢复成默认值问题分析报告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法兰西场景面板应用线程无法启动问题分析报告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6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开关面板经验总结</a:t>
                      </a:r>
                      <a:endParaRPr lang="en-US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法兰西开关面板安全启动分析报告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ct val="0"/>
                        </a:spcBef>
                        <a:buFont typeface="+mj-lt"/>
                        <a:buNone/>
                      </a:pP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项目工作区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项目工作区（新架构版）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卢瑞云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]\35 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创新产品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\NPI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\X01\22 2022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 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22168080 X01020\0303 RDPL(EE/ME/SWE)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交付件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\030303 SWE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交付件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项目经验总结文档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法兰西开关面板按键误触发问题分析报告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91332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法兰西开关面板镜像加载方案变更分析报告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法兰西开关面板开机失败问题分析报告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法兰西开关面板敏感数据加密问题分析报告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50377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法兰西开关面板频繁按键导致系统重启问题分析报告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0872"/>
                  </a:ext>
                </a:extLst>
              </a:tr>
              <a:tr h="3825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法兰西开关面板系统死机问题分析报告</a:t>
                      </a:r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9524" marR="9524" marT="95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61DD650-7248-48C8-8A81-B06E8E65B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4" y="1352550"/>
            <a:ext cx="2202480" cy="2555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D8F6EB-D14B-1BA6-CDD5-9DAE2381E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496" y="2359167"/>
            <a:ext cx="2668994" cy="6041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E1855C-F718-BCE6-656A-C9DEA6BE3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700" y="4267176"/>
            <a:ext cx="2668994" cy="9189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26" name="直線コネクタ 3"/>
          <p:cNvCxnSpPr/>
          <p:nvPr/>
        </p:nvCxnSpPr>
        <p:spPr>
          <a:xfrm>
            <a:off x="0" y="565150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3427" name="矩形 2"/>
          <p:cNvSpPr/>
          <p:nvPr/>
        </p:nvSpPr>
        <p:spPr>
          <a:xfrm>
            <a:off x="101600" y="69850"/>
            <a:ext cx="5945188" cy="4778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、项目物料认可进展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4893A4-A750-4B52-B673-E41E22003BA8}"/>
              </a:ext>
            </a:extLst>
          </p:cNvPr>
          <p:cNvGrpSpPr/>
          <p:nvPr/>
        </p:nvGrpSpPr>
        <p:grpSpPr>
          <a:xfrm>
            <a:off x="98101" y="667703"/>
            <a:ext cx="8804476" cy="4181759"/>
            <a:chOff x="64977" y="982565"/>
            <a:chExt cx="11403571" cy="4839482"/>
          </a:xfrm>
        </p:grpSpPr>
        <p:graphicFrame>
          <p:nvGraphicFramePr>
            <p:cNvPr id="7" name="表格 6">
              <a:extLst>
                <a:ext uri="{FF2B5EF4-FFF2-40B4-BE49-F238E27FC236}">
                  <a16:creationId xmlns:a16="http://schemas.microsoft.com/office/drawing/2014/main" id="{7045BBEC-21AE-4BF3-A8FF-C1AD22EEAB45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89932328"/>
                </p:ext>
              </p:extLst>
            </p:nvPr>
          </p:nvGraphicFramePr>
          <p:xfrm>
            <a:off x="64977" y="982565"/>
            <a:ext cx="5234358" cy="483948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5256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023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032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0186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69753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83799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486638">
                  <a:tc gridSpan="5"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600" b="1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开关面板</a:t>
                        </a: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rowSpan="10"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9844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产品名称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模具套数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待签样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99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未签明细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99FF"/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7637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面盖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6017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中盖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41962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一键</a:t>
                        </a:r>
                        <a:r>
                          <a:rPr lang="zh-CN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按键</a:t>
                        </a: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55114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二键按键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19872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三键按键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46450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电源上盖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99354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电源下盖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41364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按键弹片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graphicFrame>
          <p:nvGraphicFramePr>
            <p:cNvPr id="8" name="表格 7">
              <a:extLst>
                <a:ext uri="{FF2B5EF4-FFF2-40B4-BE49-F238E27FC236}">
                  <a16:creationId xmlns:a16="http://schemas.microsoft.com/office/drawing/2014/main" id="{32C7D7CC-6116-473F-822A-3BB5C8D5C355}"/>
                </a:ext>
              </a:extLst>
            </p:cNvPr>
            <p:cNvGraphicFramePr/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3803123421"/>
                </p:ext>
              </p:extLst>
            </p:nvPr>
          </p:nvGraphicFramePr>
          <p:xfrm>
            <a:off x="5601872" y="1012779"/>
            <a:ext cx="5866676" cy="480926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88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69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8821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040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72714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06002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773684">
                  <a:tc gridSpan="5"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600" b="1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场景面板</a:t>
                        </a: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</a:tcPr>
                  </a:tc>
                  <a:tc rowSpan="7"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endParaRPr lang="en-US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83389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产品名称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模具套数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00B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待签样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99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sz="1200" b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未签明细</a:t>
                        </a:r>
                        <a:endParaRPr lang="zh-CN" alt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99FF"/>
                      </a:solidFill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2548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面盖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04325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中盖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已签样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43670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场景</a:t>
                        </a:r>
                        <a:r>
                          <a:rPr lang="zh-CN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按键</a:t>
                        </a: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64580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装饰钢片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93454"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r>
                          <a:rPr lang="en-US" altLang="zh-CN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BTB</a:t>
                        </a: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压紧钢片</a:t>
                        </a:r>
                      </a:p>
                    </a:txBody>
                    <a:tcPr marL="12700" marR="12700" marT="12700" anchor="ctr">
                      <a:lnL w="1270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</a:t>
                        </a: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lang="zh-CN" alt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原模已经签样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buNone/>
                        </a:pPr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  <a:endParaRPr lang="en-US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buNone/>
                        </a:pPr>
                        <a:endParaRPr lang="zh-CN" alt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endParaRPr>
                      </a:p>
                    </a:txBody>
                    <a:tcPr marL="12700" marR="12700" marT="12700" anchor="ctr"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 v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>
                      <a:lnL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6350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</p:grpSp>
      <p:sp>
        <p:nvSpPr>
          <p:cNvPr id="10" name="圆角矩形 1">
            <a:extLst>
              <a:ext uri="{FF2B5EF4-FFF2-40B4-BE49-F238E27FC236}">
                <a16:creationId xmlns:a16="http://schemas.microsoft.com/office/drawing/2014/main" id="{9B417EE5-EE2B-4400-8675-3E01AD9E7F9B}"/>
              </a:ext>
            </a:extLst>
          </p:cNvPr>
          <p:cNvSpPr/>
          <p:nvPr/>
        </p:nvSpPr>
        <p:spPr>
          <a:xfrm>
            <a:off x="73107" y="5057221"/>
            <a:ext cx="7873265" cy="130539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总结：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奥斯陆开关面板塑胶模总计开模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套，已完成签样转量产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套。五金模具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套已经签样转量产；奥斯陆场景面板塑胶模总计开模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套，已完成签样转量产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套。五金模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套已经完成签样转量产。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8"/>
          <p:cNvSpPr txBox="1">
            <a:spLocks noChangeArrowheads="1"/>
          </p:cNvSpPr>
          <p:nvPr/>
        </p:nvSpPr>
        <p:spPr bwMode="auto">
          <a:xfrm>
            <a:off x="3803650" y="2590800"/>
            <a:ext cx="209550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领导点评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/>
          <p:nvPr/>
        </p:nvSpPr>
        <p:spPr>
          <a:xfrm>
            <a:off x="3276600" y="2420938"/>
            <a:ext cx="266700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800" dirty="0">
                <a:solidFill>
                  <a:srgbClr val="006DBB"/>
                </a:solidFill>
                <a:latin typeface="TCL" pitchFamily="2" charset="0"/>
              </a:rPr>
              <a:t>THANKS</a:t>
            </a:r>
          </a:p>
        </p:txBody>
      </p:sp>
      <p:sp>
        <p:nvSpPr>
          <p:cNvPr id="105475" name="Text Box 3"/>
          <p:cNvSpPr txBox="1"/>
          <p:nvPr/>
        </p:nvSpPr>
        <p:spPr>
          <a:xfrm>
            <a:off x="2987675" y="3213100"/>
            <a:ext cx="32305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727171"/>
                </a:solidFill>
                <a:ea typeface="黑体" panose="02010609060101010101" pitchFamily="49" charset="-122"/>
              </a:rPr>
              <a:t>通力電子控股有限公司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 bwMode="auto">
          <a:xfrm>
            <a:off x="-4" y="635080"/>
            <a:ext cx="9144003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</p:cxnSp>
      <p:sp>
        <p:nvSpPr>
          <p:cNvPr id="69635" name="矩形 4"/>
          <p:cNvSpPr/>
          <p:nvPr/>
        </p:nvSpPr>
        <p:spPr>
          <a:xfrm>
            <a:off x="171450" y="41275"/>
            <a:ext cx="461010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项目团队组成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36" name="圆角矩形 6"/>
          <p:cNvSpPr/>
          <p:nvPr/>
        </p:nvSpPr>
        <p:spPr>
          <a:xfrm>
            <a:off x="3035300" y="774700"/>
            <a:ext cx="2941638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法兰西项目场景面板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9637" name="圆角矩形 7"/>
          <p:cNvSpPr/>
          <p:nvPr/>
        </p:nvSpPr>
        <p:spPr>
          <a:xfrm>
            <a:off x="3290888" y="1579563"/>
            <a:ext cx="2538412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LPDT</a:t>
            </a: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：杨新鹏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9638" name="圆角矩形 11"/>
          <p:cNvSpPr/>
          <p:nvPr/>
        </p:nvSpPr>
        <p:spPr>
          <a:xfrm>
            <a:off x="4268788" y="2719388"/>
            <a:ext cx="982662" cy="5349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IPL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耶鹏飞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9639" name="圆角矩形 22"/>
          <p:cNvSpPr/>
          <p:nvPr/>
        </p:nvSpPr>
        <p:spPr>
          <a:xfrm>
            <a:off x="1697038" y="4014788"/>
            <a:ext cx="979487" cy="8731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EE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邹小明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王强根</a:t>
            </a:r>
          </a:p>
        </p:txBody>
      </p:sp>
      <p:sp>
        <p:nvSpPr>
          <p:cNvPr id="69641" name="圆角矩形 24"/>
          <p:cNvSpPr/>
          <p:nvPr/>
        </p:nvSpPr>
        <p:spPr>
          <a:xfrm>
            <a:off x="2976563" y="4003675"/>
            <a:ext cx="949325" cy="8826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SWE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杨万德</a:t>
            </a:r>
          </a:p>
        </p:txBody>
      </p:sp>
      <p:sp>
        <p:nvSpPr>
          <p:cNvPr id="69642" name="圆角矩形 25"/>
          <p:cNvSpPr/>
          <p:nvPr/>
        </p:nvSpPr>
        <p:spPr>
          <a:xfrm>
            <a:off x="4229100" y="3987800"/>
            <a:ext cx="933450" cy="6905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ADE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骆玉山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杨芬</a:t>
            </a:r>
          </a:p>
        </p:txBody>
      </p:sp>
      <p:sp>
        <p:nvSpPr>
          <p:cNvPr id="69643" name="圆角矩形 26"/>
          <p:cNvSpPr/>
          <p:nvPr/>
        </p:nvSpPr>
        <p:spPr>
          <a:xfrm>
            <a:off x="5648325" y="3998913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TE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黄远航</a:t>
            </a:r>
          </a:p>
        </p:txBody>
      </p:sp>
      <p:sp>
        <p:nvSpPr>
          <p:cNvPr id="69644" name="圆角矩形 42"/>
          <p:cNvSpPr/>
          <p:nvPr/>
        </p:nvSpPr>
        <p:spPr>
          <a:xfrm>
            <a:off x="381000" y="2719388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PM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周维学</a:t>
            </a:r>
          </a:p>
        </p:txBody>
      </p:sp>
      <p:cxnSp>
        <p:nvCxnSpPr>
          <p:cNvPr id="69646" name="直接连接符 2"/>
          <p:cNvCxnSpPr/>
          <p:nvPr/>
        </p:nvCxnSpPr>
        <p:spPr>
          <a:xfrm flipH="1">
            <a:off x="4503738" y="1282700"/>
            <a:ext cx="4762" cy="2968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9647" name="圆角矩形 26"/>
          <p:cNvSpPr/>
          <p:nvPr/>
        </p:nvSpPr>
        <p:spPr>
          <a:xfrm>
            <a:off x="6681788" y="3987800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PQE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钟其育</a:t>
            </a:r>
          </a:p>
        </p:txBody>
      </p:sp>
      <p:sp>
        <p:nvSpPr>
          <p:cNvPr id="69648" name="圆角矩形 26"/>
          <p:cNvSpPr/>
          <p:nvPr/>
        </p:nvSpPr>
        <p:spPr>
          <a:xfrm>
            <a:off x="7664450" y="3987800"/>
            <a:ext cx="730250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CS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严永远</a:t>
            </a:r>
          </a:p>
        </p:txBody>
      </p:sp>
      <p:sp>
        <p:nvSpPr>
          <p:cNvPr id="69649" name="圆角矩形 42"/>
          <p:cNvSpPr/>
          <p:nvPr/>
        </p:nvSpPr>
        <p:spPr>
          <a:xfrm>
            <a:off x="1335088" y="2719388"/>
            <a:ext cx="862012" cy="5000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PJM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杨新鹏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9650" name="圆角矩形 42"/>
          <p:cNvSpPr/>
          <p:nvPr/>
        </p:nvSpPr>
        <p:spPr>
          <a:xfrm>
            <a:off x="2312988" y="2719388"/>
            <a:ext cx="862012" cy="5000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RDPL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黄一能</a:t>
            </a:r>
          </a:p>
        </p:txBody>
      </p:sp>
      <p:sp>
        <p:nvSpPr>
          <p:cNvPr id="69651" name="圆角矩形 42"/>
          <p:cNvSpPr/>
          <p:nvPr/>
        </p:nvSpPr>
        <p:spPr>
          <a:xfrm>
            <a:off x="3290888" y="2719388"/>
            <a:ext cx="931862" cy="5349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PPL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蒋慧</a:t>
            </a:r>
            <a:endParaRPr lang="zh-CN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9652" name="圆角矩形 42"/>
          <p:cNvSpPr/>
          <p:nvPr/>
        </p:nvSpPr>
        <p:spPr>
          <a:xfrm>
            <a:off x="5410200" y="2730500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QPL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张红</a:t>
            </a:r>
          </a:p>
        </p:txBody>
      </p:sp>
      <p:sp>
        <p:nvSpPr>
          <p:cNvPr id="69653" name="圆角矩形 42"/>
          <p:cNvSpPr/>
          <p:nvPr/>
        </p:nvSpPr>
        <p:spPr>
          <a:xfrm>
            <a:off x="6364288" y="2719388"/>
            <a:ext cx="792162" cy="6413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Sales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欧阳缓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黄英</a:t>
            </a:r>
          </a:p>
        </p:txBody>
      </p:sp>
      <p:sp>
        <p:nvSpPr>
          <p:cNvPr id="69654" name="圆角矩形 42"/>
          <p:cNvSpPr/>
          <p:nvPr/>
        </p:nvSpPr>
        <p:spPr>
          <a:xfrm>
            <a:off x="7342188" y="2719388"/>
            <a:ext cx="792162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FPL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69655" name="直接连接符 49"/>
          <p:cNvCxnSpPr/>
          <p:nvPr/>
        </p:nvCxnSpPr>
        <p:spPr>
          <a:xfrm>
            <a:off x="730250" y="2360613"/>
            <a:ext cx="70770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56" name="直接连接符 59"/>
          <p:cNvCxnSpPr/>
          <p:nvPr/>
        </p:nvCxnSpPr>
        <p:spPr>
          <a:xfrm flipV="1">
            <a:off x="2141538" y="3605213"/>
            <a:ext cx="2432050" cy="238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57" name="直接连接符 61"/>
          <p:cNvCxnSpPr/>
          <p:nvPr/>
        </p:nvCxnSpPr>
        <p:spPr>
          <a:xfrm>
            <a:off x="5867400" y="3662363"/>
            <a:ext cx="22129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58" name="直接连接符 4096"/>
          <p:cNvCxnSpPr/>
          <p:nvPr/>
        </p:nvCxnSpPr>
        <p:spPr>
          <a:xfrm>
            <a:off x="4567238" y="2117725"/>
            <a:ext cx="6350" cy="6000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59" name="直接连接符 4102"/>
          <p:cNvCxnSpPr/>
          <p:nvPr/>
        </p:nvCxnSpPr>
        <p:spPr>
          <a:xfrm>
            <a:off x="6759575" y="23606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0" name="直接连接符 71"/>
          <p:cNvCxnSpPr/>
          <p:nvPr/>
        </p:nvCxnSpPr>
        <p:spPr>
          <a:xfrm>
            <a:off x="7807325" y="23606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1" name="直接连接符 72"/>
          <p:cNvCxnSpPr/>
          <p:nvPr/>
        </p:nvCxnSpPr>
        <p:spPr>
          <a:xfrm>
            <a:off x="5781675" y="2370138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2" name="直接连接符 73"/>
          <p:cNvCxnSpPr/>
          <p:nvPr/>
        </p:nvCxnSpPr>
        <p:spPr>
          <a:xfrm>
            <a:off x="1731963" y="23606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3" name="直接连接符 74"/>
          <p:cNvCxnSpPr/>
          <p:nvPr/>
        </p:nvCxnSpPr>
        <p:spPr>
          <a:xfrm>
            <a:off x="2717800" y="23606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4" name="直接连接符 75"/>
          <p:cNvCxnSpPr/>
          <p:nvPr/>
        </p:nvCxnSpPr>
        <p:spPr>
          <a:xfrm>
            <a:off x="3687763" y="2381250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5" name="直接连接符 76"/>
          <p:cNvCxnSpPr/>
          <p:nvPr/>
        </p:nvCxnSpPr>
        <p:spPr>
          <a:xfrm>
            <a:off x="730250" y="23606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6" name="直接连接符 77"/>
          <p:cNvCxnSpPr/>
          <p:nvPr/>
        </p:nvCxnSpPr>
        <p:spPr>
          <a:xfrm>
            <a:off x="3365500" y="36052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7" name="直接连接符 78"/>
          <p:cNvCxnSpPr/>
          <p:nvPr/>
        </p:nvCxnSpPr>
        <p:spPr>
          <a:xfrm>
            <a:off x="2141538" y="3633788"/>
            <a:ext cx="0" cy="3540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8" name="直接连接符 80"/>
          <p:cNvCxnSpPr/>
          <p:nvPr/>
        </p:nvCxnSpPr>
        <p:spPr>
          <a:xfrm>
            <a:off x="4573588" y="36052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69" name="直接连接符 81"/>
          <p:cNvCxnSpPr/>
          <p:nvPr/>
        </p:nvCxnSpPr>
        <p:spPr>
          <a:xfrm>
            <a:off x="2709863" y="3248025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70" name="直接连接符 82"/>
          <p:cNvCxnSpPr/>
          <p:nvPr/>
        </p:nvCxnSpPr>
        <p:spPr>
          <a:xfrm>
            <a:off x="7015163" y="3662363"/>
            <a:ext cx="0" cy="301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71" name="直接连接符 83"/>
          <p:cNvCxnSpPr/>
          <p:nvPr/>
        </p:nvCxnSpPr>
        <p:spPr>
          <a:xfrm>
            <a:off x="5857875" y="3568700"/>
            <a:ext cx="0" cy="419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72" name="直接连接符 84"/>
          <p:cNvCxnSpPr/>
          <p:nvPr/>
        </p:nvCxnSpPr>
        <p:spPr>
          <a:xfrm>
            <a:off x="8064500" y="3662363"/>
            <a:ext cx="0" cy="3016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9673" name="直接连接符 85"/>
          <p:cNvCxnSpPr/>
          <p:nvPr/>
        </p:nvCxnSpPr>
        <p:spPr>
          <a:xfrm>
            <a:off x="5857875" y="3275013"/>
            <a:ext cx="0" cy="358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9676" name="圆角矩形 44"/>
          <p:cNvSpPr/>
          <p:nvPr/>
        </p:nvSpPr>
        <p:spPr>
          <a:xfrm>
            <a:off x="4083050" y="5487988"/>
            <a:ext cx="1403350" cy="6286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APL </a:t>
            </a: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刘少旭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装备 鞠云燕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69677" name="肘形连接符 9"/>
          <p:cNvCxnSpPr/>
          <p:nvPr/>
        </p:nvCxnSpPr>
        <p:spPr>
          <a:xfrm rot="5400000">
            <a:off x="3522663" y="3670300"/>
            <a:ext cx="3098800" cy="536575"/>
          </a:xfrm>
          <a:prstGeom prst="bentConnector3">
            <a:avLst>
              <a:gd name="adj1" fmla="val 84860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81" name="肘形连接符 8"/>
          <p:cNvCxnSpPr/>
          <p:nvPr/>
        </p:nvCxnSpPr>
        <p:spPr>
          <a:xfrm rot="-5400000" flipH="1">
            <a:off x="4487863" y="3281363"/>
            <a:ext cx="2484437" cy="755650"/>
          </a:xfrm>
          <a:prstGeom prst="bentConnector3">
            <a:avLst>
              <a:gd name="adj1" fmla="val 88014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82" name="肘形连接符 10"/>
          <p:cNvCxnSpPr/>
          <p:nvPr/>
        </p:nvCxnSpPr>
        <p:spPr>
          <a:xfrm rot="-5400000" flipH="1">
            <a:off x="4989513" y="2771775"/>
            <a:ext cx="2524125" cy="1809750"/>
          </a:xfrm>
          <a:prstGeom prst="bentConnector3">
            <a:avLst>
              <a:gd name="adj1" fmla="val 87218"/>
            </a:avLst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圆角矩形 23">
            <a:extLst>
              <a:ext uri="{FF2B5EF4-FFF2-40B4-BE49-F238E27FC236}">
                <a16:creationId xmlns:a16="http://schemas.microsoft.com/office/drawing/2014/main" id="{9C87CDF0-C757-40FB-9CB0-C5C670FA06CC}"/>
              </a:ext>
            </a:extLst>
          </p:cNvPr>
          <p:cNvSpPr/>
          <p:nvPr/>
        </p:nvSpPr>
        <p:spPr>
          <a:xfrm>
            <a:off x="1605412" y="4976813"/>
            <a:ext cx="1071113" cy="8016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ME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王军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2" name="圆角矩形 25">
            <a:extLst>
              <a:ext uri="{FF2B5EF4-FFF2-40B4-BE49-F238E27FC236}">
                <a16:creationId xmlns:a16="http://schemas.microsoft.com/office/drawing/2014/main" id="{AA863986-B868-4F0F-B1BA-8D4BB4F3090D}"/>
              </a:ext>
            </a:extLst>
          </p:cNvPr>
          <p:cNvSpPr/>
          <p:nvPr/>
        </p:nvSpPr>
        <p:spPr>
          <a:xfrm>
            <a:off x="1605411" y="5816669"/>
            <a:ext cx="1071113" cy="5937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AE</a:t>
            </a: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程雄</a:t>
            </a:r>
          </a:p>
        </p:txBody>
      </p:sp>
      <p:sp>
        <p:nvSpPr>
          <p:cNvPr id="53" name="圆角矩形 42">
            <a:extLst>
              <a:ext uri="{FF2B5EF4-FFF2-40B4-BE49-F238E27FC236}">
                <a16:creationId xmlns:a16="http://schemas.microsoft.com/office/drawing/2014/main" id="{983EC9CF-44CC-4FC4-A47A-1A09FF5A327E}"/>
              </a:ext>
            </a:extLst>
          </p:cNvPr>
          <p:cNvSpPr/>
          <p:nvPr/>
        </p:nvSpPr>
        <p:spPr>
          <a:xfrm>
            <a:off x="5667375" y="4889500"/>
            <a:ext cx="792163" cy="523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硬测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李晶</a:t>
            </a:r>
          </a:p>
        </p:txBody>
      </p:sp>
      <p:sp>
        <p:nvSpPr>
          <p:cNvPr id="54" name="圆角矩形 43">
            <a:extLst>
              <a:ext uri="{FF2B5EF4-FFF2-40B4-BE49-F238E27FC236}">
                <a16:creationId xmlns:a16="http://schemas.microsoft.com/office/drawing/2014/main" id="{F7811723-76BF-4EE3-9870-A24B250E550E}"/>
              </a:ext>
            </a:extLst>
          </p:cNvPr>
          <p:cNvSpPr/>
          <p:nvPr/>
        </p:nvSpPr>
        <p:spPr>
          <a:xfrm>
            <a:off x="6577013" y="4710113"/>
            <a:ext cx="793750" cy="6746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软测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周瑜亮</a:t>
            </a:r>
            <a:endParaRPr lang="en-US" altLang="zh-CN" sz="1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 bwMode="auto">
          <a:xfrm>
            <a:off x="-3" y="619100"/>
            <a:ext cx="9144003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</p:cxnSp>
      <p:sp>
        <p:nvSpPr>
          <p:cNvPr id="70659" name="矩形 1"/>
          <p:cNvSpPr/>
          <p:nvPr/>
        </p:nvSpPr>
        <p:spPr>
          <a:xfrm>
            <a:off x="171450" y="76200"/>
            <a:ext cx="419698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2.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项目产品简介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法兰西项目</a:t>
            </a:r>
            <a:endParaRPr lang="zh-CN" altLang="en-US" sz="2400" dirty="0"/>
          </a:p>
        </p:txBody>
      </p:sp>
      <p:sp>
        <p:nvSpPr>
          <p:cNvPr id="70660" name="Rectangle 4"/>
          <p:cNvSpPr/>
          <p:nvPr/>
        </p:nvSpPr>
        <p:spPr>
          <a:xfrm>
            <a:off x="7938" y="701675"/>
            <a:ext cx="3446462" cy="3667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85709" tIns="42855" rIns="85709" bIns="42855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857250" eaLnBrk="1" hangingPunct="1">
              <a:spcBef>
                <a:spcPct val="0"/>
              </a:spcBef>
              <a:buNone/>
            </a:pPr>
            <a:r>
              <a:rPr lang="en-US" altLang="zh-CN" sz="2400" dirty="0"/>
              <a:t>Key Features</a:t>
            </a:r>
            <a:endParaRPr lang="zh-CN" altLang="en-US" sz="2400" dirty="0"/>
          </a:p>
        </p:txBody>
      </p:sp>
      <p:sp>
        <p:nvSpPr>
          <p:cNvPr id="70661" name="Rectangle 4"/>
          <p:cNvSpPr/>
          <p:nvPr/>
        </p:nvSpPr>
        <p:spPr>
          <a:xfrm>
            <a:off x="0" y="4816475"/>
            <a:ext cx="3422650" cy="4095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85709" tIns="42855" rIns="85709" bIns="42855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857250" eaLnBrk="1" hangingPunct="1">
              <a:spcBef>
                <a:spcPct val="0"/>
              </a:spcBef>
              <a:buNone/>
            </a:pPr>
            <a:r>
              <a:rPr lang="en-US" altLang="zh-CN" sz="2400" dirty="0"/>
              <a:t>Platform</a:t>
            </a:r>
            <a:endParaRPr lang="zh-CN" altLang="en-US" sz="2400" dirty="0"/>
          </a:p>
        </p:txBody>
      </p:sp>
      <p:sp>
        <p:nvSpPr>
          <p:cNvPr id="70662" name="矩形 17"/>
          <p:cNvSpPr/>
          <p:nvPr/>
        </p:nvSpPr>
        <p:spPr>
          <a:xfrm>
            <a:off x="31750" y="5226050"/>
            <a:ext cx="3798888" cy="755992"/>
          </a:xfrm>
          <a:prstGeom prst="rect">
            <a:avLst/>
          </a:prstGeom>
          <a:noFill/>
          <a:ln w="9525">
            <a:noFill/>
          </a:ln>
        </p:spPr>
        <p:txBody>
          <a:bodyPr lIns="60213" tIns="30107" rIns="60213" bIns="30107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87630" lvl="1" indent="0" defTabSz="857250">
              <a:lnSpc>
                <a:spcPct val="150000"/>
              </a:lnSpc>
              <a:spcBef>
                <a:spcPct val="0"/>
              </a:spcBef>
              <a:buSzPct val="6000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开关面板采用汇顶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5513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芯片平台，场景面板采用恒玄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2600GX6D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矩形 12"/>
          <p:cNvSpPr>
            <a:spLocks noChangeArrowheads="1"/>
          </p:cNvSpPr>
          <p:nvPr/>
        </p:nvSpPr>
        <p:spPr bwMode="auto">
          <a:xfrm>
            <a:off x="50800" y="1068388"/>
            <a:ext cx="8921624" cy="36775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 defTabSz="85915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defTabSz="85915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5915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5915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5915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591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591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591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5915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产品范围：法兰西开关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键、法兰西开关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键、法兰西开关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键、法兰西场景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键。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产品销量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万台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结构上：针对不同消费群体，在颜色上分为白色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深锖色两种配置，设有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指示灯，按键使用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玻璃材质。</a:t>
            </a: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无线通信：开关面板采用汇顶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5513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芯片平台，场景面板采用恒玄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2600GX6D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平台。</a:t>
            </a: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强弱电隔离设计，应用过温、过流保护机制，确保产品安全可靠。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技术方法和路线：</a:t>
            </a: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：场景面板采用恒玄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BES2600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平台进行对屏幕等器件的驱动。</a:t>
            </a: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）场景面板中使用了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DTOF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接近传感器、光线传感器，实现对屏幕亮灭的有效控制，提高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OLED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屏幕寿命；温湿度传感器实现温湿度检测及信息上报。</a:t>
            </a:r>
          </a:p>
          <a:p>
            <a:pPr marL="0" marR="0" lvl="0" indent="0" algn="l" defTabSz="85915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颜色：玄武灰及月光白两种，后续会增加金色。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63C90-25A7-4083-A5DF-9E315F2D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48" y="4754877"/>
            <a:ext cx="2080615" cy="1227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51A8FB-7350-46D5-91F4-351D169E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61" y="4754877"/>
            <a:ext cx="1697056" cy="1291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 bwMode="auto">
          <a:xfrm>
            <a:off x="-2" y="476672"/>
            <a:ext cx="9144002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66CC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</p:cxnSp>
      <p:sp>
        <p:nvSpPr>
          <p:cNvPr id="72707" name="矩形 1"/>
          <p:cNvSpPr/>
          <p:nvPr/>
        </p:nvSpPr>
        <p:spPr>
          <a:xfrm>
            <a:off x="136525" y="76200"/>
            <a:ext cx="43815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Bodoni MT" pitchFamily="18" charset="0"/>
              </a:rPr>
              <a:t>项目开发里程碑及达成情况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Bodoni MT" pitchFamily="18" charset="0"/>
            </a:endParaRPr>
          </a:p>
        </p:txBody>
      </p:sp>
      <p:sp>
        <p:nvSpPr>
          <p:cNvPr id="72708" name="TextBox 7"/>
          <p:cNvSpPr txBox="1"/>
          <p:nvPr/>
        </p:nvSpPr>
        <p:spPr>
          <a:xfrm>
            <a:off x="7605713" y="203200"/>
            <a:ext cx="500062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</a:t>
            </a:r>
          </a:p>
        </p:txBody>
      </p:sp>
      <p:sp>
        <p:nvSpPr>
          <p:cNvPr id="72709" name="TextBox 8"/>
          <p:cNvSpPr txBox="1"/>
          <p:nvPr/>
        </p:nvSpPr>
        <p:spPr>
          <a:xfrm>
            <a:off x="8343900" y="214313"/>
            <a:ext cx="5000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</a:p>
        </p:txBody>
      </p:sp>
      <p:sp>
        <p:nvSpPr>
          <p:cNvPr id="72710" name="TextBox 9"/>
          <p:cNvSpPr txBox="1"/>
          <p:nvPr/>
        </p:nvSpPr>
        <p:spPr>
          <a:xfrm>
            <a:off x="6813550" y="203200"/>
            <a:ext cx="5000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</a:p>
        </p:txBody>
      </p:sp>
      <p:sp>
        <p:nvSpPr>
          <p:cNvPr id="72711" name="TextBox 10"/>
          <p:cNvSpPr txBox="1"/>
          <p:nvPr/>
        </p:nvSpPr>
        <p:spPr>
          <a:xfrm>
            <a:off x="6021388" y="203200"/>
            <a:ext cx="500062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  <p:sp>
        <p:nvSpPr>
          <p:cNvPr id="72712" name="椭圆 13"/>
          <p:cNvSpPr/>
          <p:nvPr/>
        </p:nvSpPr>
        <p:spPr>
          <a:xfrm>
            <a:off x="6526213" y="203200"/>
            <a:ext cx="285750" cy="271463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22580" lvl="0" indent="-322580" defTabSz="857250">
              <a:spcBef>
                <a:spcPct val="0"/>
              </a:spcBef>
              <a:buNone/>
            </a:pP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3" name="椭圆 14"/>
          <p:cNvSpPr/>
          <p:nvPr/>
        </p:nvSpPr>
        <p:spPr>
          <a:xfrm>
            <a:off x="5734050" y="203200"/>
            <a:ext cx="285750" cy="271463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CACACA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22580" lvl="0" indent="-322580" defTabSz="857250">
              <a:spcBef>
                <a:spcPct val="0"/>
              </a:spcBef>
              <a:buNone/>
            </a:pP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4" name="椭圆 11"/>
          <p:cNvSpPr/>
          <p:nvPr/>
        </p:nvSpPr>
        <p:spPr>
          <a:xfrm>
            <a:off x="7318375" y="203200"/>
            <a:ext cx="285750" cy="271463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92D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22580" lvl="0" indent="-322580" defTabSz="857250">
              <a:spcBef>
                <a:spcPct val="0"/>
              </a:spcBef>
              <a:buNone/>
            </a:pP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15" name="椭圆 12"/>
          <p:cNvSpPr/>
          <p:nvPr/>
        </p:nvSpPr>
        <p:spPr>
          <a:xfrm>
            <a:off x="8096250" y="212725"/>
            <a:ext cx="285750" cy="24765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22580" lvl="0" indent="-322580" defTabSz="857250">
              <a:spcBef>
                <a:spcPct val="0"/>
              </a:spcBef>
              <a:buNone/>
            </a:pP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832528"/>
              </p:ext>
            </p:extLst>
          </p:nvPr>
        </p:nvGraphicFramePr>
        <p:xfrm>
          <a:off x="136526" y="823040"/>
          <a:ext cx="8416810" cy="2080234"/>
        </p:xfrm>
        <a:graphic>
          <a:graphicData uri="http://schemas.openxmlformats.org/drawingml/2006/table">
            <a:tbl>
              <a:tblPr firstRow="1" firstCol="1">
                <a:tableStyleId>{BC89EF96-8CEA-46FF-86C4-4CE0E7609802}</a:tableStyleId>
              </a:tblPr>
              <a:tblGrid>
                <a:gridCol w="1152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142">
                  <a:extLst>
                    <a:ext uri="{9D8B030D-6E8A-4147-A177-3AD203B41FA5}">
                      <a16:colId xmlns:a16="http://schemas.microsoft.com/office/drawing/2014/main" val="671291314"/>
                    </a:ext>
                  </a:extLst>
                </a:gridCol>
                <a:gridCol w="821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76">
                  <a:extLst>
                    <a:ext uri="{9D8B030D-6E8A-4147-A177-3AD203B41FA5}">
                      <a16:colId xmlns:a16="http://schemas.microsoft.com/office/drawing/2014/main" val="1294664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VN1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LV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6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开关面板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实际执行情况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场景面板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实际执行情况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r>
                        <a:rPr lang="zh-CN" alt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kumimoji="0" lang="en-US" altLang="zh-CN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kumimoji="0" lang="zh-CN" alt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844" name="TextBox 5"/>
          <p:cNvSpPr txBox="1"/>
          <p:nvPr/>
        </p:nvSpPr>
        <p:spPr>
          <a:xfrm>
            <a:off x="77788" y="3167055"/>
            <a:ext cx="8766175" cy="95410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改善点：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4"/>
          <p:cNvSpPr>
            <a:spLocks noChangeArrowheads="1"/>
          </p:cNvSpPr>
          <p:nvPr/>
        </p:nvSpPr>
        <p:spPr bwMode="auto">
          <a:xfrm>
            <a:off x="173038" y="142875"/>
            <a:ext cx="8215313" cy="4778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项目人员培养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74755" name="矩形 15"/>
          <p:cNvSpPr/>
          <p:nvPr/>
        </p:nvSpPr>
        <p:spPr>
          <a:xfrm>
            <a:off x="173038" y="685800"/>
            <a:ext cx="84296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fontAlgn="ctr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人员培养关系：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cxnSp>
        <p:nvCxnSpPr>
          <p:cNvPr id="74756" name="直線コネクタ 3"/>
          <p:cNvCxnSpPr/>
          <p:nvPr/>
        </p:nvCxnSpPr>
        <p:spPr>
          <a:xfrm>
            <a:off x="0" y="620713"/>
            <a:ext cx="9144000" cy="0"/>
          </a:xfrm>
          <a:prstGeom prst="line">
            <a:avLst/>
          </a:prstGeom>
          <a:ln w="25400" cap="flat" cmpd="sng">
            <a:solidFill>
              <a:srgbClr val="148AD2"/>
            </a:solidFill>
            <a:prstDash val="solid"/>
            <a:headEnd type="none" w="med" len="med"/>
            <a:tailEnd type="none" w="med" len="med"/>
          </a:ln>
        </p:spPr>
      </p:cxn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8635"/>
              </p:ext>
            </p:extLst>
          </p:nvPr>
        </p:nvGraphicFramePr>
        <p:xfrm>
          <a:off x="241300" y="1193800"/>
          <a:ext cx="8451849" cy="4500564"/>
        </p:xfrm>
        <a:graphic>
          <a:graphicData uri="http://schemas.openxmlformats.org/drawingml/2006/table">
            <a:tbl>
              <a:tblPr/>
              <a:tblGrid>
                <a:gridCol w="419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1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24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培养人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被培养人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计划培养目标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实际培养成果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1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PJM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吴景亮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秦振辉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杨新鹏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、独立负责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个大项目的日常运作；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、通过新项目的演练，深入理解公司流程；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、掌握项目变更管理，风险管理；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、熟悉品质流程规范，采购流程规范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、熟练模具管理，交付管理。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Tx/>
                        <a:buNone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已经熟练账务项目的运作和流程，整体解读和节奏的把控，能够独立带领项目。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华文细黑" panose="02010600040101010101" pitchFamily="2" charset="-122"/>
                      </a:endParaRP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Tx/>
                        <a:buNone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熟悉了试制，品质验证，物料采购管理的流程和方法，能够带领各个子团队达成既定目标。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华文细黑" panose="02010600040101010101" pitchFamily="2" charset="-122"/>
                      </a:endParaRPr>
                    </a:p>
                    <a:p>
                      <a:pPr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FontTx/>
                        <a:buNone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3.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熟悉了产品交付，首批和前四批跟踪，重点物料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Mapping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华文细黑" panose="02010600040101010101" pitchFamily="2" charset="-122"/>
                        </a:rPr>
                        <a:t>的管理，能够完成研发到量产过程中的交接转换工作。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华文细黑" panose="02010600040101010101" pitchFamily="2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69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基带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肖鹏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黄一能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掌握华为项目开发流程；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熟悉通力项目开发关键节点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对华为流程熟练掌握，能够组织大硬件各个成员完成任务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对通力内部流程熟悉，能够指导生产和跟线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83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基带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肖鹏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李志豪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邹小明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掌握华为项目开发流程；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熟悉通力项目开发关键节点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对华为流程熟练掌握，能够组织大硬件各个成员完成任务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对通力内部流程熟悉，能够指导生产和跟线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6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射频　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詹时金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查贵军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熟悉射频开发流程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生产问题熟练处理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熟练完成射频的开发工作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针对生产问题能够指导处理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69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李志淼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赖国荣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杨万德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深入熟悉软件开发相关流程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熟悉华为开发流程，独立带领团队能力提升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已熟悉掌握软件开发相关流程；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已熟悉华为开发流程，可以承担软件代表角色。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软测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周瑜亮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易晓庆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深入熟悉掌握软件测试流程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带领团队完成测试和结果分析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熟悉软件测试流程，带领团队完成软件的测试。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可以独立带领软测团队。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5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硬测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周瑜亮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李晶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深入熟悉硬测流程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带领团队完成测试和结果分析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熟悉了硬件测试的完整流程，深入了解华为硬件测试标准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能够独立带领团队，承担起硬测代表的角色。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5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装备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凌斌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鞠云燕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熟悉装备开发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能够在华为指导下完成跟线和问题处理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已经熟练掌握装备开发的过程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能够独立完成预试制，试产问题的分析和处理</a:t>
                      </a: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522">
                <a:tc>
                  <a:txBody>
                    <a:bodyPr/>
                    <a:lstStyle/>
                    <a:p>
                      <a:pPr algn="ctr" fontAlgn="b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6" marR="9526" marT="95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1"/>
          <p:cNvSpPr/>
          <p:nvPr/>
        </p:nvSpPr>
        <p:spPr>
          <a:xfrm>
            <a:off x="1643063" y="631825"/>
            <a:ext cx="1474787" cy="649288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5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8324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项目亮点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暗点分享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</a:t>
            </a:r>
          </a:p>
        </p:txBody>
      </p:sp>
      <p:sp>
        <p:nvSpPr>
          <p:cNvPr id="75780" name="TextBox 7"/>
          <p:cNvSpPr txBox="1"/>
          <p:nvPr/>
        </p:nvSpPr>
        <p:spPr>
          <a:xfrm>
            <a:off x="1773238" y="765175"/>
            <a:ext cx="1352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75782" name="TextBox 7"/>
          <p:cNvSpPr txBox="1"/>
          <p:nvPr/>
        </p:nvSpPr>
        <p:spPr>
          <a:xfrm>
            <a:off x="1814513" y="3986213"/>
            <a:ext cx="1352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项目暗点</a:t>
            </a:r>
          </a:p>
        </p:txBody>
      </p:sp>
      <p:pic>
        <p:nvPicPr>
          <p:cNvPr id="75783" name="图片 3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4" y="525463"/>
            <a:ext cx="1243013" cy="91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5" name="圆角矩形 12"/>
          <p:cNvSpPr/>
          <p:nvPr/>
        </p:nvSpPr>
        <p:spPr>
          <a:xfrm>
            <a:off x="14410" y="1456206"/>
            <a:ext cx="8510472" cy="497625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75786" name="TextBox 13"/>
          <p:cNvSpPr txBox="1"/>
          <p:nvPr/>
        </p:nvSpPr>
        <p:spPr>
          <a:xfrm>
            <a:off x="235234" y="1612976"/>
            <a:ext cx="8178405" cy="427809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到量产时间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个月，比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单火线项目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个月量产时间缩短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63%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TR5 TR6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阶段按时交付，并通过客户验收；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硬件测试每个试制阶段均需要验证关键物料和二供资源，实验室长期进行双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，高温高湿，温循长周期测试；在资源紧张，组网复杂的情况下，充分利用武汉和惠州两地资源，及时完成可靠性相关测试；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单火线开关面板实现电源待机＜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，整机待机＜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20mW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；比原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项目待机功耗下降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单火线场景面板实现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输出功率，驱动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OLED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显示屏和常规功耗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，取电能力比原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项目提升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首次承接华为电源项目，硬件领域作为通力独立交付团队按时达成交付计划；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智能家居运用新场景，采用国产平台，迅速完成开关面板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和场景面板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BT/2.4G/5G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的有源和无源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调试，满足各项法规指标，超前完成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型号产品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SRRC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认证以及新增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型号认证；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1"/>
          <p:cNvSpPr/>
          <p:nvPr/>
        </p:nvSpPr>
        <p:spPr>
          <a:xfrm>
            <a:off x="1643063" y="631825"/>
            <a:ext cx="1474787" cy="649288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5" name="TextBox 168"/>
          <p:cNvSpPr txBox="1">
            <a:spLocks noChangeArrowheads="1"/>
          </p:cNvSpPr>
          <p:nvPr/>
        </p:nvSpPr>
        <p:spPr bwMode="auto">
          <a:xfrm>
            <a:off x="71438" y="63500"/>
            <a:ext cx="58324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项目亮点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暗点分享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–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法兰西</a:t>
            </a:r>
          </a:p>
        </p:txBody>
      </p:sp>
      <p:sp>
        <p:nvSpPr>
          <p:cNvPr id="75780" name="TextBox 7"/>
          <p:cNvSpPr txBox="1"/>
          <p:nvPr/>
        </p:nvSpPr>
        <p:spPr>
          <a:xfrm>
            <a:off x="1773238" y="765175"/>
            <a:ext cx="1352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75782" name="TextBox 7"/>
          <p:cNvSpPr txBox="1"/>
          <p:nvPr/>
        </p:nvSpPr>
        <p:spPr>
          <a:xfrm>
            <a:off x="1814513" y="3986213"/>
            <a:ext cx="1352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项目暗点</a:t>
            </a:r>
          </a:p>
        </p:txBody>
      </p:sp>
      <p:pic>
        <p:nvPicPr>
          <p:cNvPr id="75783" name="图片 3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4" y="525463"/>
            <a:ext cx="1243013" cy="91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5" name="圆角矩形 12"/>
          <p:cNvSpPr/>
          <p:nvPr/>
        </p:nvSpPr>
        <p:spPr>
          <a:xfrm>
            <a:off x="14410" y="1456206"/>
            <a:ext cx="8510472" cy="497625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75786" name="TextBox 13"/>
          <p:cNvSpPr txBox="1"/>
          <p:nvPr/>
        </p:nvSpPr>
        <p:spPr>
          <a:xfrm>
            <a:off x="235234" y="1612976"/>
            <a:ext cx="8178405" cy="52014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开发高效，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月正式启动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结束）实现产品量产。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个商用分支版本同时开发，累计解决563个DTS问题单。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开发方式创新，开关面板软件（除客户开发的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部分）在黄区外开发，黄区内合入的方式，使得软件能在通力侧沉淀，部分模块能为其他项目复用。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月开始试产，开关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次试产，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和物料都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还未理清，全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一共差不多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颗物料，又遇上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新系统切换上线系统账务混乱，物料齐套压力可谓一片红，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在客户持续变更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状态下，为快速满足客户需求，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确认一次物料状态，采购团队积极配合，购买市场现货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现场拿货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全供应商地毯式搜寻货物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借料免费搬运入库，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账务混乱一一核对仓库物料寻找货物，最终满足了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月初完美量产。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法兰西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目进度紧急，单板数量多，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是新技术、新方案，对装备领域交付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有较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高的挑战，面对挑战，装备迎难而上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，完成装备软件的开发验证，保证法兰西项目试制到量产交付计划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084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cd6e83-a492-4b7a-b3a7-7fca7118cae5}"/>
  <p:tag name="TABLE_ENDDRAG_ORIGIN_RECT" val="645*371"/>
  <p:tag name="TABLE_ENDDRAG_RECT" val="34*77*645*3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c0825f9-7477-4149-95d8-4e7c02ecbaa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8489dd-c6f9-43ab-b507-0f3074494d8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ad4d24b-dad4-458f-8bf2-b2f9ee1056bb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ad4d24b-dad4-458f-8bf2-b2f9ee1056b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28df09-acd1-476c-9012-35573156732c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28df09-acd1-476c-9012-35573156732c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28df09-acd1-476c-9012-35573156732c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fb4efd5-dda1-421b-8fec-c9ffa8777c77}"/>
  <p:tag name="TABLE_ENDDRAG_ORIGIN_RECT" val="688*98"/>
  <p:tag name="TABLE_ENDDRAG_RECT" val="13*90*688*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d843041-f32c-4ba7-bf0e-6e2f36f6f7e4}"/>
  <p:tag name="TABLE_ENDDRAG_ORIGIN_RECT" val="173*133"/>
  <p:tag name="TABLE_ENDDRAG_RECT" val="225*365*173*1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998de1-d905-4a19-aaf7-eaf822c9fa95}"/>
  <p:tag name="TABLE_ENDDRAG_ORIGIN_RECT" val="189*109"/>
  <p:tag name="TABLE_ENDDRAG_RECT" val="283*220*189*1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40bec7-e115-4ab0-8af4-f704e7b9b905}"/>
  <p:tag name="TABLE_ENDDRAG_ORIGIN_RECT" val="648*81"/>
  <p:tag name="TABLE_ENDDRAG_RECT" val="25*285*648*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4bdea1d-61ec-4d77-ab3e-49babde2ce07}"/>
  <p:tag name="TABLE_ENDDRAG_ORIGIN_RECT" val="808*407"/>
  <p:tag name="TABLE_ENDDRAG_RECT" val="71*70*808*40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20561</TotalTime>
  <Words>5794</Words>
  <Application>Microsoft Office PowerPoint</Application>
  <PresentationFormat>全屏显示(4:3)</PresentationFormat>
  <Paragraphs>1012</Paragraphs>
  <Slides>33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TCL</vt:lpstr>
      <vt:lpstr>宋体</vt:lpstr>
      <vt:lpstr>微软雅黑</vt:lpstr>
      <vt:lpstr>Arial</vt:lpstr>
      <vt:lpstr>Calibri</vt:lpstr>
      <vt:lpstr>Wingdings</vt:lpstr>
      <vt:lpstr>Office 主题​​</vt:lpstr>
      <vt:lpstr>默认设计模板_2</vt:lpstr>
      <vt:lpstr>1_默认设计模板_2</vt:lpstr>
      <vt:lpstr>2_默认设计模板_2</vt:lpstr>
      <vt:lpstr>默认设计模板</vt:lpstr>
      <vt:lpstr>3_默认设计模板_2</vt:lpstr>
      <vt:lpstr>4_默认设计模板_2</vt:lpstr>
      <vt:lpstr>Office12.Excel.Template</vt:lpstr>
      <vt:lpstr>Microsoft Excel Worksheet</vt:lpstr>
      <vt:lpstr>Worksheet</vt:lpstr>
      <vt:lpstr>包装程序外壳对象</vt:lpstr>
      <vt:lpstr>Package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Liu</dc:creator>
  <cp:lastModifiedBy>杨家武</cp:lastModifiedBy>
  <cp:revision>694</cp:revision>
  <dcterms:created xsi:type="dcterms:W3CDTF">2006-07-11T22:36:00Z</dcterms:created>
  <dcterms:modified xsi:type="dcterms:W3CDTF">2022-10-17T01:05:20Z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